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2"/>
  </p:notesMasterIdLst>
  <p:sldIdLst>
    <p:sldId id="256" r:id="rId2"/>
    <p:sldId id="313" r:id="rId3"/>
    <p:sldId id="314" r:id="rId4"/>
    <p:sldId id="903" r:id="rId5"/>
    <p:sldId id="872" r:id="rId6"/>
    <p:sldId id="895" r:id="rId7"/>
    <p:sldId id="927" r:id="rId8"/>
    <p:sldId id="896" r:id="rId9"/>
    <p:sldId id="550" r:id="rId10"/>
    <p:sldId id="544" r:id="rId11"/>
    <p:sldId id="545" r:id="rId12"/>
    <p:sldId id="900" r:id="rId13"/>
    <p:sldId id="901" r:id="rId14"/>
    <p:sldId id="902" r:id="rId15"/>
    <p:sldId id="745" r:id="rId16"/>
    <p:sldId id="737" r:id="rId17"/>
    <p:sldId id="739" r:id="rId18"/>
    <p:sldId id="740" r:id="rId19"/>
    <p:sldId id="744" r:id="rId20"/>
    <p:sldId id="727" r:id="rId21"/>
    <p:sldId id="728" r:id="rId22"/>
    <p:sldId id="729" r:id="rId23"/>
    <p:sldId id="730" r:id="rId24"/>
    <p:sldId id="731" r:id="rId25"/>
    <p:sldId id="735" r:id="rId26"/>
    <p:sldId id="746" r:id="rId27"/>
    <p:sldId id="747" r:id="rId28"/>
    <p:sldId id="748" r:id="rId29"/>
    <p:sldId id="749" r:id="rId30"/>
    <p:sldId id="750" r:id="rId31"/>
    <p:sldId id="629" r:id="rId32"/>
    <p:sldId id="642" r:id="rId33"/>
    <p:sldId id="643" r:id="rId34"/>
    <p:sldId id="645" r:id="rId35"/>
    <p:sldId id="646" r:id="rId36"/>
    <p:sldId id="647" r:id="rId37"/>
    <p:sldId id="630" r:id="rId38"/>
    <p:sldId id="654" r:id="rId39"/>
    <p:sldId id="655" r:id="rId40"/>
    <p:sldId id="656" r:id="rId41"/>
    <p:sldId id="657" r:id="rId42"/>
    <p:sldId id="658" r:id="rId43"/>
    <p:sldId id="660" r:id="rId44"/>
    <p:sldId id="661" r:id="rId45"/>
    <p:sldId id="662" r:id="rId46"/>
    <p:sldId id="663" r:id="rId47"/>
    <p:sldId id="718" r:id="rId48"/>
    <p:sldId id="274" r:id="rId49"/>
    <p:sldId id="298" r:id="rId50"/>
    <p:sldId id="297"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1D077A-2EB9-467F-85D8-217435B048D6}" v="2" dt="2024-04-15T03:14:09.833"/>
  </p1510:revLst>
</p1510:revInfo>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172" autoAdjust="0"/>
    <p:restoredTop sz="94660"/>
  </p:normalViewPr>
  <p:slideViewPr>
    <p:cSldViewPr>
      <p:cViewPr varScale="1">
        <p:scale>
          <a:sx n="63" d="100"/>
          <a:sy n="63" d="100"/>
        </p:scale>
        <p:origin x="108"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F21D077A-2EB9-467F-85D8-217435B048D6}"/>
    <pc:docChg chg="modSld">
      <pc:chgData name="Wittman, Barry" userId="bff186cd-6ce8-41ba-8e8c-e85cdef216de" providerId="ADAL" clId="{F21D077A-2EB9-467F-85D8-217435B048D6}" dt="2024-04-15T03:14:09.833" v="1" actId="20577"/>
      <pc:docMkLst>
        <pc:docMk/>
      </pc:docMkLst>
      <pc:sldChg chg="modSp">
        <pc:chgData name="Wittman, Barry" userId="bff186cd-6ce8-41ba-8e8c-e85cdef216de" providerId="ADAL" clId="{F21D077A-2EB9-467F-85D8-217435B048D6}" dt="2024-04-15T03:14:09.833" v="1" actId="20577"/>
        <pc:sldMkLst>
          <pc:docMk/>
          <pc:sldMk cId="2007293913" sldId="718"/>
        </pc:sldMkLst>
        <pc:spChg chg="mod">
          <ac:chgData name="Wittman, Barry" userId="bff186cd-6ce8-41ba-8e8c-e85cdef216de" providerId="ADAL" clId="{F21D077A-2EB9-467F-85D8-217435B048D6}" dt="2024-04-15T03:14:09.833" v="1" actId="20577"/>
          <ac:spMkLst>
            <pc:docMk/>
            <pc:sldMk cId="2007293913" sldId="71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4/15/2024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171901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4/15/2024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4/15/2024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4/15/2024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4/15/2024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4/15/2024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4500</a:t>
            </a:r>
          </a:p>
        </p:txBody>
      </p:sp>
      <p:sp>
        <p:nvSpPr>
          <p:cNvPr id="3" name="Subtitle 2"/>
          <p:cNvSpPr>
            <a:spLocks noGrp="1"/>
          </p:cNvSpPr>
          <p:nvPr>
            <p:ph type="subTitle" idx="1"/>
          </p:nvPr>
        </p:nvSpPr>
        <p:spPr/>
        <p:txBody>
          <a:bodyPr/>
          <a:lstStyle/>
          <a:p>
            <a:r>
              <a:rPr lang="en-US" dirty="0"/>
              <a:t>Week 14 - Monday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Graphs</a:t>
            </a:r>
          </a:p>
        </p:txBody>
      </p:sp>
      <p:sp>
        <p:nvSpPr>
          <p:cNvPr id="3" name="Content Placeholder 2"/>
          <p:cNvSpPr>
            <a:spLocks noGrp="1"/>
          </p:cNvSpPr>
          <p:nvPr>
            <p:ph idx="1"/>
          </p:nvPr>
        </p:nvSpPr>
        <p:spPr/>
        <p:txBody>
          <a:bodyPr/>
          <a:lstStyle/>
          <a:p>
            <a:r>
              <a:rPr lang="en-US" dirty="0"/>
              <a:t>Know basic definitions of graphs</a:t>
            </a:r>
          </a:p>
          <a:p>
            <a:pPr lvl="1"/>
            <a:r>
              <a:rPr lang="en-US" dirty="0"/>
              <a:t>Nodes</a:t>
            </a:r>
          </a:p>
          <a:p>
            <a:pPr lvl="1"/>
            <a:r>
              <a:rPr lang="en-US" dirty="0"/>
              <a:t>Edges</a:t>
            </a:r>
          </a:p>
          <a:p>
            <a:pPr lvl="1"/>
            <a:r>
              <a:rPr lang="en-US" dirty="0"/>
              <a:t>Directed vs. undirected</a:t>
            </a:r>
          </a:p>
          <a:p>
            <a:pPr lvl="1"/>
            <a:r>
              <a:rPr lang="en-US" dirty="0"/>
              <a:t>Adjacency matrix vs. adjacency lists</a:t>
            </a:r>
          </a:p>
          <a:p>
            <a:pPr lvl="1"/>
            <a:r>
              <a:rPr lang="en-US" dirty="0"/>
              <a:t>Trees</a:t>
            </a:r>
          </a:p>
          <a:p>
            <a:pPr lvl="1"/>
            <a:r>
              <a:rPr lang="en-US" dirty="0"/>
              <a:t>Connected</a:t>
            </a:r>
          </a:p>
          <a:p>
            <a:pPr lvl="1"/>
            <a:r>
              <a:rPr lang="en-US" dirty="0"/>
              <a:t>Strongly connected</a:t>
            </a:r>
          </a:p>
        </p:txBody>
      </p:sp>
    </p:spTree>
    <p:extLst>
      <p:ext uri="{BB962C8B-B14F-4D97-AF65-F5344CB8AC3E}">
        <p14:creationId xmlns:p14="http://schemas.microsoft.com/office/powerpoint/2010/main" val="137991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 algorithms to know</a:t>
            </a:r>
          </a:p>
        </p:txBody>
      </p:sp>
      <p:sp>
        <p:nvSpPr>
          <p:cNvPr id="3" name="Content Placeholder 2"/>
          <p:cNvSpPr>
            <a:spLocks noGrp="1"/>
          </p:cNvSpPr>
          <p:nvPr>
            <p:ph idx="1"/>
          </p:nvPr>
        </p:nvSpPr>
        <p:spPr/>
        <p:txBody>
          <a:bodyPr/>
          <a:lstStyle/>
          <a:p>
            <a:r>
              <a:rPr lang="en-US" dirty="0"/>
              <a:t>BFS</a:t>
            </a:r>
          </a:p>
          <a:p>
            <a:r>
              <a:rPr lang="en-US" dirty="0"/>
              <a:t>DFS</a:t>
            </a:r>
          </a:p>
          <a:p>
            <a:r>
              <a:rPr lang="en-US" dirty="0"/>
              <a:t>Determining </a:t>
            </a:r>
            <a:r>
              <a:rPr lang="en-US" dirty="0" err="1"/>
              <a:t>bipartiteness</a:t>
            </a:r>
            <a:endParaRPr lang="en-US" dirty="0"/>
          </a:p>
          <a:p>
            <a:r>
              <a:rPr lang="en-US" dirty="0"/>
              <a:t>Find connected component</a:t>
            </a:r>
          </a:p>
          <a:p>
            <a:r>
              <a:rPr lang="en-US" dirty="0"/>
              <a:t>Find strongly connected component</a:t>
            </a:r>
          </a:p>
          <a:p>
            <a:r>
              <a:rPr lang="en-US" dirty="0"/>
              <a:t>Topological sort</a:t>
            </a:r>
          </a:p>
          <a:p>
            <a:endParaRPr lang="en-US" dirty="0"/>
          </a:p>
        </p:txBody>
      </p:sp>
    </p:spTree>
    <p:extLst>
      <p:ext uri="{BB962C8B-B14F-4D97-AF65-F5344CB8AC3E}">
        <p14:creationId xmlns:p14="http://schemas.microsoft.com/office/powerpoint/2010/main" val="169534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proof</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For all </a:t>
                </a:r>
                <a:r>
                  <a:rPr lang="en-US" b="1" i="1" dirty="0"/>
                  <a:t>n</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i="1" smtClean="0">
                        <a:latin typeface="Cambria Math" panose="02040503050406030204" pitchFamily="18" charset="0"/>
                        <a:ea typeface="Cambria Math" panose="02040503050406030204" pitchFamily="18" charset="0"/>
                      </a:rPr>
                      <m:t>ℤ</m:t>
                    </m:r>
                  </m:oMath>
                </a14:m>
                <a:r>
                  <a:rPr lang="en-US" dirty="0"/>
                  <a:t>, if </a:t>
                </a:r>
                <a:r>
                  <a:rPr lang="en-US" b="1" i="1" dirty="0"/>
                  <a:t>n</a:t>
                </a:r>
                <a:r>
                  <a:rPr lang="en-US" baseline="30000" dirty="0"/>
                  <a:t>2</a:t>
                </a:r>
                <a:r>
                  <a:rPr lang="en-US" dirty="0"/>
                  <a:t> + 7 is odd, then </a:t>
                </a:r>
                <a:r>
                  <a:rPr lang="en-US" b="1" i="1" dirty="0"/>
                  <a:t>n</a:t>
                </a:r>
                <a:r>
                  <a:rPr lang="en-US" dirty="0"/>
                  <a:t> is even.</a:t>
                </a:r>
              </a:p>
              <a:p>
                <a:r>
                  <a:rPr lang="en-US" b="1" dirty="0"/>
                  <a:t>Hint:</a:t>
                </a:r>
                <a:r>
                  <a:rPr lang="en-US" dirty="0"/>
                  <a:t> Try a proof by contradiction.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527"/>
                </a:stretch>
              </a:blipFill>
            </p:spPr>
            <p:txBody>
              <a:bodyPr/>
              <a:lstStyle/>
              <a:p>
                <a:r>
                  <a:rPr lang="en-US">
                    <a:noFill/>
                  </a:rPr>
                  <a:t> </a:t>
                </a:r>
              </a:p>
            </p:txBody>
          </p:sp>
        </mc:Fallback>
      </mc:AlternateContent>
    </p:spTree>
    <p:extLst>
      <p:ext uri="{BB962C8B-B14F-4D97-AF65-F5344CB8AC3E}">
        <p14:creationId xmlns:p14="http://schemas.microsoft.com/office/powerpoint/2010/main" val="1607187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proof</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Prove that, for all integers </a:t>
                </a:r>
                <a:r>
                  <a:rPr lang="en-US" b="1" i="1" dirty="0"/>
                  <a:t>n</a:t>
                </a:r>
                <a:r>
                  <a:rPr lang="en-US" dirty="0"/>
                  <a:t> </a:t>
                </a:r>
                <a:r>
                  <a:rPr lang="en-US">
                    <a:sym typeface="Symbol"/>
                  </a:rPr>
                  <a:t> 1,</a:t>
                </a:r>
                <a:endParaRPr lang="en-US" dirty="0">
                  <a:sym typeface="Symbol"/>
                </a:endParaRPr>
              </a:p>
              <a:p>
                <a:endParaRPr lang="en-US" dirty="0">
                  <a:sym typeface="Symbol"/>
                </a:endParaRPr>
              </a:p>
              <a:p>
                <a:endParaRPr lang="en-US" dirty="0">
                  <a:sym typeface="Symbol"/>
                </a:endParaRPr>
              </a:p>
              <a:p>
                <a:pPr marL="118872" indent="0">
                  <a:buNone/>
                </a:pPr>
                <a14:m>
                  <m:oMathPara xmlns:m="http://schemas.openxmlformats.org/officeDocument/2006/math">
                    <m:oMathParaPr>
                      <m:jc m:val="centerGroup"/>
                    </m:oMathParaPr>
                    <m:oMath xmlns:m="http://schemas.openxmlformats.org/officeDocument/2006/math">
                      <m:nary>
                        <m:naryPr>
                          <m:chr m:val="∑"/>
                          <m:ctrlPr>
                            <a:rPr lang="en-US" i="1" smtClean="0">
                              <a:latin typeface="Cambria Math" panose="02040503050406030204" pitchFamily="18" charset="0"/>
                              <a:sym typeface="Symbol"/>
                            </a:rPr>
                          </m:ctrlPr>
                        </m:naryPr>
                        <m:sub>
                          <m:r>
                            <m:rPr>
                              <m:brk m:alnAt="23"/>
                            </m:rPr>
                            <a:rPr lang="en-US" b="0" i="1" smtClean="0">
                              <a:latin typeface="Cambria Math" panose="02040503050406030204" pitchFamily="18" charset="0"/>
                              <a:sym typeface="Symbol"/>
                            </a:rPr>
                            <m:t>𝑖</m:t>
                          </m:r>
                          <m:r>
                            <a:rPr lang="en-US" b="0" i="1" smtClean="0">
                              <a:latin typeface="Cambria Math" panose="02040503050406030204" pitchFamily="18" charset="0"/>
                              <a:sym typeface="Symbol"/>
                            </a:rPr>
                            <m:t>=1</m:t>
                          </m:r>
                        </m:sub>
                        <m:sup>
                          <m:r>
                            <a:rPr lang="en-US" b="0" i="1" smtClean="0">
                              <a:latin typeface="Cambria Math" panose="02040503050406030204" pitchFamily="18" charset="0"/>
                              <a:sym typeface="Symbol"/>
                            </a:rPr>
                            <m:t>𝑛</m:t>
                          </m:r>
                        </m:sup>
                        <m:e>
                          <m:f>
                            <m:fPr>
                              <m:ctrlPr>
                                <a:rPr lang="en-US" b="0" i="1" smtClean="0">
                                  <a:latin typeface="Cambria Math" panose="02040503050406030204" pitchFamily="18" charset="0"/>
                                  <a:sym typeface="Symbol"/>
                                </a:rPr>
                              </m:ctrlPr>
                            </m:fPr>
                            <m:num>
                              <m:r>
                                <a:rPr lang="en-US" b="0" i="1" smtClean="0">
                                  <a:latin typeface="Cambria Math" panose="02040503050406030204" pitchFamily="18" charset="0"/>
                                  <a:sym typeface="Symbol"/>
                                </a:rPr>
                                <m:t>1</m:t>
                              </m:r>
                            </m:num>
                            <m:den>
                              <m:r>
                                <a:rPr lang="en-US" b="0" i="1" smtClean="0">
                                  <a:latin typeface="Cambria Math" panose="02040503050406030204" pitchFamily="18" charset="0"/>
                                  <a:sym typeface="Symbol"/>
                                </a:rPr>
                                <m:t>𝑖</m:t>
                              </m:r>
                              <m:r>
                                <a:rPr lang="en-US" b="0" i="1" smtClean="0">
                                  <a:latin typeface="Cambria Math" panose="02040503050406030204" pitchFamily="18" charset="0"/>
                                  <a:sym typeface="Symbol"/>
                                </a:rPr>
                                <m:t>(</m:t>
                              </m:r>
                              <m:r>
                                <a:rPr lang="en-US" b="0" i="1" smtClean="0">
                                  <a:latin typeface="Cambria Math" panose="02040503050406030204" pitchFamily="18" charset="0"/>
                                  <a:sym typeface="Symbol"/>
                                </a:rPr>
                                <m:t>𝑖</m:t>
                              </m:r>
                              <m:r>
                                <a:rPr lang="en-US" b="0" i="1" smtClean="0">
                                  <a:latin typeface="Cambria Math" panose="02040503050406030204" pitchFamily="18" charset="0"/>
                                  <a:sym typeface="Symbol"/>
                                </a:rPr>
                                <m:t>+1)</m:t>
                              </m:r>
                            </m:den>
                          </m:f>
                          <m:r>
                            <a:rPr lang="en-US" b="0" i="1" smtClean="0">
                              <a:latin typeface="Cambria Math" panose="02040503050406030204" pitchFamily="18" charset="0"/>
                              <a:sym typeface="Symbol"/>
                            </a:rPr>
                            <m:t>=</m:t>
                          </m:r>
                          <m:f>
                            <m:fPr>
                              <m:ctrlPr>
                                <a:rPr lang="en-US" b="0" i="1" smtClean="0">
                                  <a:latin typeface="Cambria Math" panose="02040503050406030204" pitchFamily="18" charset="0"/>
                                  <a:sym typeface="Symbol"/>
                                </a:rPr>
                              </m:ctrlPr>
                            </m:fPr>
                            <m:num>
                              <m:r>
                                <a:rPr lang="en-US" b="0" i="1" smtClean="0">
                                  <a:latin typeface="Cambria Math" panose="02040503050406030204" pitchFamily="18" charset="0"/>
                                  <a:sym typeface="Symbol"/>
                                </a:rPr>
                                <m:t>𝑛</m:t>
                              </m:r>
                            </m:num>
                            <m:den>
                              <m:r>
                                <a:rPr lang="en-US" b="0" i="1" smtClean="0">
                                  <a:latin typeface="Cambria Math" panose="02040503050406030204" pitchFamily="18" charset="0"/>
                                  <a:sym typeface="Symbol"/>
                                </a:rPr>
                                <m:t>𝑛</m:t>
                              </m:r>
                              <m:r>
                                <a:rPr lang="en-US" b="0" i="1" smtClean="0">
                                  <a:latin typeface="Cambria Math" panose="02040503050406030204" pitchFamily="18" charset="0"/>
                                  <a:sym typeface="Symbol"/>
                                </a:rPr>
                                <m:t>+1</m:t>
                              </m:r>
                            </m:den>
                          </m:f>
                        </m:e>
                      </m:nary>
                    </m:oMath>
                  </m:oMathPara>
                </a14:m>
                <a:endParaRPr lang="en-US" dirty="0">
                  <a:sym typeface="Symbol"/>
                </a:endParaRPr>
              </a:p>
              <a:p>
                <a:endParaRPr lang="en-US" dirty="0">
                  <a:sym typeface="Symbol"/>
                </a:endParaRPr>
              </a:p>
              <a:p>
                <a:endParaRPr lang="en-US" dirty="0">
                  <a:sym typeface="Symbol"/>
                </a:endParaRPr>
              </a:p>
              <a:p>
                <a:r>
                  <a:rPr lang="en-US" b="1" dirty="0">
                    <a:sym typeface="Symbol"/>
                  </a:rPr>
                  <a:t>Hint:</a:t>
                </a:r>
                <a:r>
                  <a:rPr lang="en-US" dirty="0">
                    <a:sym typeface="Symbol"/>
                  </a:rPr>
                  <a:t> Try a proof by induction.</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922"/>
                </a:stretch>
              </a:blipFill>
            </p:spPr>
            <p:txBody>
              <a:bodyPr/>
              <a:lstStyle/>
              <a:p>
                <a:r>
                  <a:rPr lang="en-US">
                    <a:noFill/>
                  </a:rPr>
                  <a:t> </a:t>
                </a:r>
              </a:p>
            </p:txBody>
          </p:sp>
        </mc:Fallback>
      </mc:AlternateContent>
    </p:spTree>
    <p:extLst>
      <p:ext uri="{BB962C8B-B14F-4D97-AF65-F5344CB8AC3E}">
        <p14:creationId xmlns:p14="http://schemas.microsoft.com/office/powerpoint/2010/main" val="3314191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Example proof</a:t>
            </a:r>
          </a:p>
        </p:txBody>
      </p:sp>
      <p:sp>
        <p:nvSpPr>
          <p:cNvPr id="5" name="Content Placeholder 4"/>
          <p:cNvSpPr>
            <a:spLocks noGrp="1"/>
          </p:cNvSpPr>
          <p:nvPr>
            <p:ph idx="1"/>
          </p:nvPr>
        </p:nvSpPr>
        <p:spPr/>
        <p:txBody>
          <a:bodyPr/>
          <a:lstStyle/>
          <a:p>
            <a:r>
              <a:rPr lang="en-US" dirty="0"/>
              <a:t>Prove that a graph with two or more nodes where each node has a degree of </a:t>
            </a:r>
            <a:r>
              <a:rPr lang="en-US" b="1" i="1" dirty="0"/>
              <a:t>n</a:t>
            </a:r>
            <a:r>
              <a:rPr lang="en-US" dirty="0"/>
              <a:t>/2 or higher must be connected.</a:t>
            </a:r>
          </a:p>
          <a:p>
            <a:r>
              <a:rPr lang="en-US" b="1" dirty="0"/>
              <a:t>Hint:</a:t>
            </a:r>
            <a:r>
              <a:rPr lang="en-US" dirty="0"/>
              <a:t> Try a proof by contradiction. </a:t>
            </a:r>
          </a:p>
        </p:txBody>
      </p:sp>
    </p:spTree>
    <p:extLst>
      <p:ext uri="{BB962C8B-B14F-4D97-AF65-F5344CB8AC3E}">
        <p14:creationId xmlns:p14="http://schemas.microsoft.com/office/powerpoint/2010/main" val="949533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Interval Scheduling</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8744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lang="en-US" dirty="0"/>
              <a:t>Interval scheduling</a:t>
            </a:r>
          </a:p>
        </p:txBody>
      </p:sp>
      <p:sp>
        <p:nvSpPr>
          <p:cNvPr id="3" name="Content Placeholder 2"/>
          <p:cNvSpPr>
            <a:spLocks noGrp="1"/>
          </p:cNvSpPr>
          <p:nvPr>
            <p:ph idx="1"/>
          </p:nvPr>
        </p:nvSpPr>
        <p:spPr/>
        <p:txBody>
          <a:bodyPr/>
          <a:lstStyle/>
          <a:p>
            <a:r>
              <a:rPr lang="en-US" dirty="0"/>
              <a:t>In the interval scheduling problem, some resource (a phone, a motorcycle, a toilet) can only be used by one person at a time</a:t>
            </a:r>
          </a:p>
          <a:p>
            <a:r>
              <a:rPr lang="en-US" dirty="0"/>
              <a:t>People make requests to use the resource for a specific time interval [</a:t>
            </a:r>
            <a:r>
              <a:rPr lang="en-US" i="1" dirty="0"/>
              <a:t>s</a:t>
            </a:r>
            <a:r>
              <a:rPr lang="en-US" dirty="0"/>
              <a:t>, </a:t>
            </a:r>
            <a:r>
              <a:rPr lang="en-US" i="1" dirty="0"/>
              <a:t>f</a:t>
            </a:r>
            <a:r>
              <a:rPr lang="en-US" dirty="0"/>
              <a:t>]</a:t>
            </a:r>
          </a:p>
          <a:p>
            <a:r>
              <a:rPr lang="en-US" dirty="0"/>
              <a:t>The goal is to schedule as many uses as possible</a:t>
            </a:r>
          </a:p>
          <a:p>
            <a:r>
              <a:rPr lang="en-US" dirty="0"/>
              <a:t>There's no preference based on who or when the resource is used</a:t>
            </a:r>
          </a:p>
        </p:txBody>
      </p:sp>
    </p:spTree>
    <p:extLst>
      <p:ext uri="{BB962C8B-B14F-4D97-AF65-F5344CB8AC3E}">
        <p14:creationId xmlns:p14="http://schemas.microsoft.com/office/powerpoint/2010/main" val="2099844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Interval scheduling algorithm</a:t>
            </a:r>
          </a:p>
        </p:txBody>
      </p:sp>
      <p:sp>
        <p:nvSpPr>
          <p:cNvPr id="3" name="Content Placeholder 2"/>
          <p:cNvSpPr>
            <a:spLocks noGrp="1"/>
          </p:cNvSpPr>
          <p:nvPr>
            <p:ph idx="1"/>
          </p:nvPr>
        </p:nvSpPr>
        <p:spPr/>
        <p:txBody>
          <a:bodyPr/>
          <a:lstStyle/>
          <a:p>
            <a:r>
              <a:rPr lang="en-US" dirty="0"/>
              <a:t>Interval scheduling can be done with a greedy algorithm</a:t>
            </a:r>
          </a:p>
          <a:p>
            <a:r>
              <a:rPr lang="en-US" dirty="0"/>
              <a:t>While there are still requests that are not in the compatible set</a:t>
            </a:r>
          </a:p>
          <a:p>
            <a:pPr lvl="1"/>
            <a:r>
              <a:rPr lang="en-US" dirty="0"/>
              <a:t>Find the request </a:t>
            </a:r>
            <a:r>
              <a:rPr lang="en-US" i="1" dirty="0"/>
              <a:t>r</a:t>
            </a:r>
            <a:r>
              <a:rPr lang="en-US" dirty="0"/>
              <a:t> that ends earliest</a:t>
            </a:r>
          </a:p>
          <a:p>
            <a:pPr lvl="1"/>
            <a:r>
              <a:rPr lang="en-US" dirty="0"/>
              <a:t>Add it to the compatible set</a:t>
            </a:r>
          </a:p>
          <a:p>
            <a:pPr lvl="1"/>
            <a:r>
              <a:rPr lang="en-US" dirty="0"/>
              <a:t>Remove all requests </a:t>
            </a:r>
            <a:r>
              <a:rPr lang="en-US" i="1" dirty="0"/>
              <a:t>q</a:t>
            </a:r>
            <a:r>
              <a:rPr lang="en-US" dirty="0"/>
              <a:t> that overlap with </a:t>
            </a:r>
            <a:r>
              <a:rPr lang="en-US" i="1" dirty="0"/>
              <a:t>r</a:t>
            </a:r>
          </a:p>
          <a:p>
            <a:r>
              <a:rPr lang="en-US" dirty="0"/>
              <a:t>Return the compatible set</a:t>
            </a:r>
          </a:p>
        </p:txBody>
      </p:sp>
    </p:spTree>
    <p:extLst>
      <p:ext uri="{BB962C8B-B14F-4D97-AF65-F5344CB8AC3E}">
        <p14:creationId xmlns:p14="http://schemas.microsoft.com/office/powerpoint/2010/main" val="203423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Interval scheduling example</a:t>
            </a:r>
          </a:p>
        </p:txBody>
      </p:sp>
      <p:cxnSp>
        <p:nvCxnSpPr>
          <p:cNvPr id="5" name="Straight Connector 4"/>
          <p:cNvCxnSpPr/>
          <p:nvPr/>
        </p:nvCxnSpPr>
        <p:spPr>
          <a:xfrm>
            <a:off x="2527479" y="2819400"/>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181600" y="4055772"/>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724400" y="3200400"/>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305800" y="4055772"/>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086601" y="2667000"/>
            <a:ext cx="717997"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971800" y="3657600"/>
            <a:ext cx="30480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352800" y="4876800"/>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463344" y="2133600"/>
            <a:ext cx="3013656"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791200" y="4724400"/>
            <a:ext cx="3013656"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102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2000" fill="hold"/>
                                        <p:tgtEl>
                                          <p:spTgt spid="5"/>
                                        </p:tgtEl>
                                        <p:attrNameLst>
                                          <p:attrName>stroke.color</p:attrName>
                                        </p:attrNameLst>
                                      </p:cBhvr>
                                      <p:to>
                                        <a:schemeClr val="accent2"/>
                                      </p:to>
                                    </p:animClr>
                                    <p:set>
                                      <p:cBhvr>
                                        <p:cTn id="7" dur="2000" fill="hold"/>
                                        <p:tgtEl>
                                          <p:spTgt spid="5"/>
                                        </p:tgtEl>
                                        <p:attrNameLst>
                                          <p:attrName>stroke.on</p:attrName>
                                        </p:attrNameLst>
                                      </p:cBhvr>
                                      <p:to>
                                        <p:strVal val="true"/>
                                      </p:to>
                                    </p:set>
                                  </p:childTnLst>
                                </p:cTn>
                              </p:par>
                            </p:childTnLst>
                          </p:cTn>
                        </p:par>
                      </p:childTnLst>
                    </p:cTn>
                  </p:par>
                  <p:par>
                    <p:cTn id="8" fill="hold">
                      <p:stCondLst>
                        <p:cond delay="indefinite"/>
                      </p:stCondLst>
                      <p:childTnLst>
                        <p:par>
                          <p:cTn id="9" fill="hold">
                            <p:stCondLst>
                              <p:cond delay="0"/>
                            </p:stCondLst>
                            <p:childTnLst>
                              <p:par>
                                <p:cTn id="10" presetID="7" presetClass="emph" presetSubtype="2" fill="hold" nodeType="clickEffect">
                                  <p:stCondLst>
                                    <p:cond delay="0"/>
                                  </p:stCondLst>
                                  <p:childTnLst>
                                    <p:animClr clrSpc="rgb" dir="cw">
                                      <p:cBhvr>
                                        <p:cTn id="11" dur="2000" fill="hold"/>
                                        <p:tgtEl>
                                          <p:spTgt spid="12"/>
                                        </p:tgtEl>
                                        <p:attrNameLst>
                                          <p:attrName>stroke.color</p:attrName>
                                        </p:attrNameLst>
                                      </p:cBhvr>
                                      <p:to>
                                        <a:srgbClr val="D8D8D8"/>
                                      </p:to>
                                    </p:animClr>
                                    <p:set>
                                      <p:cBhvr>
                                        <p:cTn id="12" dur="2000" fill="hold"/>
                                        <p:tgtEl>
                                          <p:spTgt spid="12"/>
                                        </p:tgtEl>
                                        <p:attrNameLst>
                                          <p:attrName>stroke.on</p:attrName>
                                        </p:attrNameLst>
                                      </p:cBhvr>
                                      <p:to>
                                        <p:strVal val="true"/>
                                      </p:to>
                                    </p:set>
                                  </p:childTnLst>
                                </p:cTn>
                              </p:par>
                              <p:par>
                                <p:cTn id="13" presetID="7" presetClass="emph" presetSubtype="2" fill="hold" nodeType="withEffect">
                                  <p:stCondLst>
                                    <p:cond delay="0"/>
                                  </p:stCondLst>
                                  <p:childTnLst>
                                    <p:animClr clrSpc="rgb" dir="cw">
                                      <p:cBhvr>
                                        <p:cTn id="14" dur="2000" fill="hold"/>
                                        <p:tgtEl>
                                          <p:spTgt spid="10"/>
                                        </p:tgtEl>
                                        <p:attrNameLst>
                                          <p:attrName>stroke.color</p:attrName>
                                        </p:attrNameLst>
                                      </p:cBhvr>
                                      <p:to>
                                        <a:srgbClr val="D8D8D8"/>
                                      </p:to>
                                    </p:animClr>
                                    <p:set>
                                      <p:cBhvr>
                                        <p:cTn id="15" dur="2000" fill="hold"/>
                                        <p:tgtEl>
                                          <p:spTgt spid="10"/>
                                        </p:tgtEl>
                                        <p:attrNameLst>
                                          <p:attrName>stroke.on</p:attrName>
                                        </p:attrNameLst>
                                      </p:cBhvr>
                                      <p:to>
                                        <p:strVal val="true"/>
                                      </p:to>
                                    </p:set>
                                  </p:childTnLst>
                                </p:cTn>
                              </p:par>
                              <p:par>
                                <p:cTn id="16" presetID="7" presetClass="emph" presetSubtype="2" fill="hold" nodeType="withEffect">
                                  <p:stCondLst>
                                    <p:cond delay="0"/>
                                  </p:stCondLst>
                                  <p:childTnLst>
                                    <p:animClr clrSpc="rgb" dir="cw">
                                      <p:cBhvr>
                                        <p:cTn id="17" dur="2000" fill="hold"/>
                                        <p:tgtEl>
                                          <p:spTgt spid="11"/>
                                        </p:tgtEl>
                                        <p:attrNameLst>
                                          <p:attrName>stroke.color</p:attrName>
                                        </p:attrNameLst>
                                      </p:cBhvr>
                                      <p:to>
                                        <a:srgbClr val="D8D8D8"/>
                                      </p:to>
                                    </p:animClr>
                                    <p:set>
                                      <p:cBhvr>
                                        <p:cTn id="18" dur="2000" fill="hold"/>
                                        <p:tgtEl>
                                          <p:spTgt spid="11"/>
                                        </p:tgtEl>
                                        <p:attrNameLst>
                                          <p:attrName>stroke.on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7" presetClass="emph" presetSubtype="2" fill="hold" nodeType="clickEffect">
                                  <p:stCondLst>
                                    <p:cond delay="0"/>
                                  </p:stCondLst>
                                  <p:childTnLst>
                                    <p:animClr clrSpc="rgb" dir="cw">
                                      <p:cBhvr>
                                        <p:cTn id="22" dur="2000" fill="hold"/>
                                        <p:tgtEl>
                                          <p:spTgt spid="7"/>
                                        </p:tgtEl>
                                        <p:attrNameLst>
                                          <p:attrName>stroke.color</p:attrName>
                                        </p:attrNameLst>
                                      </p:cBhvr>
                                      <p:to>
                                        <a:schemeClr val="accent2"/>
                                      </p:to>
                                    </p:animClr>
                                    <p:set>
                                      <p:cBhvr>
                                        <p:cTn id="23" dur="2000" fill="hold"/>
                                        <p:tgtEl>
                                          <p:spTgt spid="7"/>
                                        </p:tgtEl>
                                        <p:attrNameLst>
                                          <p:attrName>stroke.on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7" presetClass="emph" presetSubtype="2" fill="hold" nodeType="clickEffect">
                                  <p:stCondLst>
                                    <p:cond delay="0"/>
                                  </p:stCondLst>
                                  <p:childTnLst>
                                    <p:animClr clrSpc="rgb" dir="cw">
                                      <p:cBhvr>
                                        <p:cTn id="27" dur="2000" fill="hold"/>
                                        <p:tgtEl>
                                          <p:spTgt spid="16"/>
                                        </p:tgtEl>
                                        <p:attrNameLst>
                                          <p:attrName>stroke.color</p:attrName>
                                        </p:attrNameLst>
                                      </p:cBhvr>
                                      <p:to>
                                        <a:srgbClr val="D8D8D8"/>
                                      </p:to>
                                    </p:animClr>
                                    <p:set>
                                      <p:cBhvr>
                                        <p:cTn id="28" dur="2000" fill="hold"/>
                                        <p:tgtEl>
                                          <p:spTgt spid="16"/>
                                        </p:tgtEl>
                                        <p:attrNameLst>
                                          <p:attrName>stroke.on</p:attrName>
                                        </p:attrNameLst>
                                      </p:cBhvr>
                                      <p:to>
                                        <p:strVal val="true"/>
                                      </p:to>
                                    </p:set>
                                  </p:childTnLst>
                                </p:cTn>
                              </p:par>
                              <p:par>
                                <p:cTn id="29" presetID="7" presetClass="emph" presetSubtype="2" fill="hold" nodeType="withEffect">
                                  <p:stCondLst>
                                    <p:cond delay="0"/>
                                  </p:stCondLst>
                                  <p:childTnLst>
                                    <p:animClr clrSpc="rgb" dir="cw">
                                      <p:cBhvr>
                                        <p:cTn id="30" dur="2000" fill="hold"/>
                                        <p:tgtEl>
                                          <p:spTgt spid="6"/>
                                        </p:tgtEl>
                                        <p:attrNameLst>
                                          <p:attrName>stroke.color</p:attrName>
                                        </p:attrNameLst>
                                      </p:cBhvr>
                                      <p:to>
                                        <a:srgbClr val="D8D8D8"/>
                                      </p:to>
                                    </p:animClr>
                                    <p:set>
                                      <p:cBhvr>
                                        <p:cTn id="31" dur="2000" fill="hold"/>
                                        <p:tgtEl>
                                          <p:spTgt spid="6"/>
                                        </p:tgtEl>
                                        <p:attrNameLst>
                                          <p:attrName>stroke.on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7" presetClass="emph" presetSubtype="2" fill="hold" nodeType="clickEffect">
                                  <p:stCondLst>
                                    <p:cond delay="0"/>
                                  </p:stCondLst>
                                  <p:childTnLst>
                                    <p:animClr clrSpc="rgb" dir="cw">
                                      <p:cBhvr>
                                        <p:cTn id="35" dur="2000" fill="hold"/>
                                        <p:tgtEl>
                                          <p:spTgt spid="9"/>
                                        </p:tgtEl>
                                        <p:attrNameLst>
                                          <p:attrName>stroke.color</p:attrName>
                                        </p:attrNameLst>
                                      </p:cBhvr>
                                      <p:to>
                                        <a:schemeClr val="accent2"/>
                                      </p:to>
                                    </p:animClr>
                                    <p:set>
                                      <p:cBhvr>
                                        <p:cTn id="36" dur="2000" fill="hold"/>
                                        <p:tgtEl>
                                          <p:spTgt spid="9"/>
                                        </p:tgtEl>
                                        <p:attrNameLst>
                                          <p:attrName>stroke.on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7" presetClass="emph" presetSubtype="2" fill="hold" nodeType="clickEffect">
                                  <p:stCondLst>
                                    <p:cond delay="0"/>
                                  </p:stCondLst>
                                  <p:childTnLst>
                                    <p:animClr clrSpc="rgb" dir="cw">
                                      <p:cBhvr>
                                        <p:cTn id="40" dur="2000" fill="hold"/>
                                        <p:tgtEl>
                                          <p:spTgt spid="8"/>
                                        </p:tgtEl>
                                        <p:attrNameLst>
                                          <p:attrName>stroke.color</p:attrName>
                                        </p:attrNameLst>
                                      </p:cBhvr>
                                      <p:to>
                                        <a:schemeClr val="accent2"/>
                                      </p:to>
                                    </p:animClr>
                                    <p:set>
                                      <p:cBhvr>
                                        <p:cTn id="41" dur="2000" fill="hold"/>
                                        <p:tgtEl>
                                          <p:spTgt spid="8"/>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Running time</a:t>
            </a:r>
          </a:p>
        </p:txBody>
      </p:sp>
      <p:sp>
        <p:nvSpPr>
          <p:cNvPr id="3" name="Content Placeholder 2"/>
          <p:cNvSpPr>
            <a:spLocks noGrp="1"/>
          </p:cNvSpPr>
          <p:nvPr>
            <p:ph idx="1"/>
          </p:nvPr>
        </p:nvSpPr>
        <p:spPr/>
        <p:txBody>
          <a:bodyPr>
            <a:normAutofit fontScale="92500" lnSpcReduction="20000"/>
          </a:bodyPr>
          <a:lstStyle/>
          <a:p>
            <a:r>
              <a:rPr lang="en-US" dirty="0"/>
              <a:t>First, we sort the </a:t>
            </a:r>
            <a:r>
              <a:rPr lang="en-US" b="1" i="1" dirty="0"/>
              <a:t>n</a:t>
            </a:r>
            <a:r>
              <a:rPr lang="en-US" dirty="0"/>
              <a:t> requests in order of finishing time</a:t>
            </a:r>
          </a:p>
          <a:p>
            <a:pPr lvl="1"/>
            <a:r>
              <a:rPr lang="en-US" dirty="0"/>
              <a:t>The best comparison-based sort takes O(</a:t>
            </a:r>
            <a:r>
              <a:rPr lang="en-US" b="1" i="1" dirty="0"/>
              <a:t>n</a:t>
            </a:r>
            <a:r>
              <a:rPr lang="en-US" dirty="0"/>
              <a:t> log </a:t>
            </a:r>
            <a:r>
              <a:rPr lang="en-US" b="1" i="1" dirty="0"/>
              <a:t>n</a:t>
            </a:r>
            <a:r>
              <a:rPr lang="en-US" dirty="0"/>
              <a:t>)</a:t>
            </a:r>
          </a:p>
          <a:p>
            <a:r>
              <a:rPr lang="en-US" dirty="0"/>
              <a:t>We scan through the </a:t>
            </a:r>
            <a:r>
              <a:rPr lang="en-US" b="1" i="1" dirty="0"/>
              <a:t>n</a:t>
            </a:r>
            <a:r>
              <a:rPr lang="en-US" dirty="0"/>
              <a:t> sorted requests again and make an array </a:t>
            </a:r>
            <a:r>
              <a:rPr lang="en-US" b="1" i="1" dirty="0"/>
              <a:t>S</a:t>
            </a:r>
            <a:r>
              <a:rPr lang="en-US" dirty="0"/>
              <a:t> of length </a:t>
            </a:r>
            <a:r>
              <a:rPr lang="en-US" b="1" i="1" dirty="0"/>
              <a:t>n</a:t>
            </a:r>
            <a:r>
              <a:rPr lang="en-US" dirty="0"/>
              <a:t> such that </a:t>
            </a:r>
            <a:r>
              <a:rPr lang="en-US" b="1" i="1" dirty="0"/>
              <a:t>S</a:t>
            </a:r>
            <a:r>
              <a:rPr lang="en-US" dirty="0"/>
              <a:t>[</a:t>
            </a:r>
            <a:r>
              <a:rPr lang="en-US" b="1" i="1" dirty="0" err="1"/>
              <a:t>i</a:t>
            </a:r>
            <a:r>
              <a:rPr lang="en-US" dirty="0"/>
              <a:t>] contains the starting value of </a:t>
            </a:r>
            <a:r>
              <a:rPr lang="en-US" b="1" i="1" dirty="0" err="1"/>
              <a:t>i</a:t>
            </a:r>
            <a:r>
              <a:rPr lang="en-US" dirty="0"/>
              <a:t>, </a:t>
            </a:r>
            <a:r>
              <a:rPr lang="en-US" b="1" i="1" dirty="0"/>
              <a:t>s</a:t>
            </a:r>
            <a:r>
              <a:rPr lang="en-US" dirty="0"/>
              <a:t>(</a:t>
            </a:r>
            <a:r>
              <a:rPr lang="en-US" b="1" i="1" dirty="0" err="1"/>
              <a:t>i</a:t>
            </a:r>
            <a:r>
              <a:rPr lang="en-US" dirty="0"/>
              <a:t>)</a:t>
            </a:r>
          </a:p>
          <a:p>
            <a:pPr lvl="1"/>
            <a:r>
              <a:rPr lang="en-US" dirty="0"/>
              <a:t>O(</a:t>
            </a:r>
            <a:r>
              <a:rPr lang="en-US" b="1" i="1" dirty="0"/>
              <a:t>n</a:t>
            </a:r>
            <a:r>
              <a:rPr lang="en-US" dirty="0"/>
              <a:t>) time</a:t>
            </a:r>
          </a:p>
          <a:p>
            <a:r>
              <a:rPr lang="en-US" dirty="0"/>
              <a:t>Our algorithm selects the first interval in our list sorted on finishing time.  We then move through array </a:t>
            </a:r>
            <a:r>
              <a:rPr lang="en-US" b="1" i="1" dirty="0"/>
              <a:t>S</a:t>
            </a:r>
            <a:r>
              <a:rPr lang="en-US" dirty="0"/>
              <a:t> until we find the first interval </a:t>
            </a:r>
            <a:r>
              <a:rPr lang="en-US" b="1" i="1" dirty="0"/>
              <a:t>j</a:t>
            </a:r>
            <a:r>
              <a:rPr lang="en-US" dirty="0"/>
              <a:t> such that </a:t>
            </a:r>
            <a:r>
              <a:rPr lang="en-US" b="1" i="1" dirty="0"/>
              <a:t>s</a:t>
            </a:r>
            <a:r>
              <a:rPr lang="en-US" dirty="0"/>
              <a:t>(</a:t>
            </a:r>
            <a:r>
              <a:rPr lang="en-US" b="1" i="1" dirty="0"/>
              <a:t>j</a:t>
            </a:r>
            <a:r>
              <a:rPr lang="en-US" dirty="0"/>
              <a:t>) ≥ the finishing time selected.  We add it.  We continue the process until we have moved through the entire array </a:t>
            </a:r>
            <a:r>
              <a:rPr lang="en-US" b="1" i="1" dirty="0"/>
              <a:t>S</a:t>
            </a:r>
            <a:r>
              <a:rPr lang="en-US" dirty="0"/>
              <a:t>.</a:t>
            </a:r>
          </a:p>
          <a:p>
            <a:pPr lvl="1"/>
            <a:r>
              <a:rPr lang="en-US" dirty="0"/>
              <a:t>O(</a:t>
            </a:r>
            <a:r>
              <a:rPr lang="en-US" b="1" i="1" dirty="0"/>
              <a:t>n</a:t>
            </a:r>
            <a:r>
              <a:rPr lang="en-US" dirty="0"/>
              <a:t>) time</a:t>
            </a:r>
          </a:p>
          <a:p>
            <a:r>
              <a:rPr lang="en-US" dirty="0"/>
              <a:t>Total time: O(</a:t>
            </a:r>
            <a:r>
              <a:rPr lang="en-US" b="1" i="1" dirty="0"/>
              <a:t>n</a:t>
            </a:r>
            <a:r>
              <a:rPr lang="en-US" dirty="0"/>
              <a:t> log </a:t>
            </a:r>
            <a:r>
              <a:rPr lang="en-US" b="1" i="1" dirty="0"/>
              <a:t>n</a:t>
            </a:r>
            <a:r>
              <a:rPr lang="en-US" dirty="0"/>
              <a:t>)</a:t>
            </a:r>
          </a:p>
          <a:p>
            <a:endParaRPr lang="en-US" dirty="0"/>
          </a:p>
        </p:txBody>
      </p:sp>
    </p:spTree>
    <p:extLst>
      <p:ext uri="{BB962C8B-B14F-4D97-AF65-F5344CB8AC3E}">
        <p14:creationId xmlns:p14="http://schemas.microsoft.com/office/powerpoint/2010/main" val="137697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Approximation algorithm for knapsack</a:t>
            </a:r>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Shortest Paths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021107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Shortest path set up</a:t>
            </a:r>
          </a:p>
        </p:txBody>
      </p:sp>
      <p:sp>
        <p:nvSpPr>
          <p:cNvPr id="3" name="Content Placeholder 2"/>
          <p:cNvSpPr>
            <a:spLocks noGrp="1"/>
          </p:cNvSpPr>
          <p:nvPr>
            <p:ph idx="1"/>
          </p:nvPr>
        </p:nvSpPr>
        <p:spPr/>
        <p:txBody>
          <a:bodyPr/>
          <a:lstStyle/>
          <a:p>
            <a:r>
              <a:rPr lang="en-US" dirty="0"/>
              <a:t>Directed graph </a:t>
            </a:r>
            <a:r>
              <a:rPr lang="en-US" b="1" i="1" dirty="0"/>
              <a:t>G</a:t>
            </a:r>
            <a:r>
              <a:rPr lang="en-US" dirty="0"/>
              <a:t> = (</a:t>
            </a:r>
            <a:r>
              <a:rPr lang="en-US" b="1" i="1" dirty="0"/>
              <a:t>V</a:t>
            </a:r>
            <a:r>
              <a:rPr lang="en-US" dirty="0"/>
              <a:t>, </a:t>
            </a:r>
            <a:r>
              <a:rPr lang="en-US" b="1" i="1" dirty="0"/>
              <a:t>E</a:t>
            </a:r>
            <a:r>
              <a:rPr lang="en-US" dirty="0"/>
              <a:t>) with start node </a:t>
            </a:r>
            <a:r>
              <a:rPr lang="en-US" b="1" i="1" dirty="0"/>
              <a:t>s</a:t>
            </a:r>
          </a:p>
          <a:p>
            <a:r>
              <a:rPr lang="en-US" dirty="0"/>
              <a:t>Assume that there is a path from </a:t>
            </a:r>
            <a:r>
              <a:rPr lang="en-US" b="1" i="1" dirty="0"/>
              <a:t>s</a:t>
            </a:r>
            <a:r>
              <a:rPr lang="en-US" dirty="0"/>
              <a:t> to every other node (although that's not critical)</a:t>
            </a:r>
          </a:p>
          <a:p>
            <a:r>
              <a:rPr lang="en-US" dirty="0"/>
              <a:t>Every edge </a:t>
            </a:r>
            <a:r>
              <a:rPr lang="en-US" b="1" i="1" dirty="0"/>
              <a:t>e</a:t>
            </a:r>
            <a:r>
              <a:rPr lang="en-US" dirty="0"/>
              <a:t> has a length </a:t>
            </a:r>
            <a:r>
              <a:rPr lang="en-US" b="1" i="1" dirty="0"/>
              <a:t>l</a:t>
            </a:r>
            <a:r>
              <a:rPr lang="en-US" b="1" i="1" baseline="-25000" dirty="0"/>
              <a:t>e</a:t>
            </a:r>
            <a:r>
              <a:rPr lang="en-US" dirty="0"/>
              <a:t> ≥ 0</a:t>
            </a:r>
          </a:p>
          <a:p>
            <a:r>
              <a:rPr lang="en-US" dirty="0"/>
              <a:t>For a path </a:t>
            </a:r>
            <a:r>
              <a:rPr lang="en-US" b="1" i="1" dirty="0"/>
              <a:t>P</a:t>
            </a:r>
            <a:r>
              <a:rPr lang="en-US" dirty="0"/>
              <a:t>, length of </a:t>
            </a:r>
            <a:r>
              <a:rPr lang="en-US" b="1" i="1" dirty="0"/>
              <a:t>P</a:t>
            </a:r>
            <a:r>
              <a:rPr lang="en-US" dirty="0"/>
              <a:t> </a:t>
            </a:r>
            <a:r>
              <a:rPr lang="en-US" b="1" i="1" dirty="0"/>
              <a:t>l</a:t>
            </a:r>
            <a:r>
              <a:rPr lang="en-US" dirty="0"/>
              <a:t>(</a:t>
            </a:r>
            <a:r>
              <a:rPr lang="en-US" b="1" i="1" dirty="0"/>
              <a:t>P</a:t>
            </a:r>
            <a:r>
              <a:rPr lang="en-US" dirty="0"/>
              <a:t>) is the sum of the lengths of the edges on </a:t>
            </a:r>
            <a:r>
              <a:rPr lang="en-US" b="1" i="1" dirty="0"/>
              <a:t>P</a:t>
            </a:r>
          </a:p>
          <a:p>
            <a:r>
              <a:rPr lang="en-US" dirty="0"/>
              <a:t>We want to find the shortest path from </a:t>
            </a:r>
            <a:r>
              <a:rPr lang="en-US" b="1" i="1" dirty="0"/>
              <a:t>s</a:t>
            </a:r>
            <a:r>
              <a:rPr lang="en-US" dirty="0"/>
              <a:t> to every other node in the graph</a:t>
            </a:r>
          </a:p>
          <a:p>
            <a:r>
              <a:rPr lang="en-US" dirty="0"/>
              <a:t>An undirected graph is an easy tweak</a:t>
            </a:r>
          </a:p>
        </p:txBody>
      </p:sp>
    </p:spTree>
    <p:extLst>
      <p:ext uri="{BB962C8B-B14F-4D97-AF65-F5344CB8AC3E}">
        <p14:creationId xmlns:p14="http://schemas.microsoft.com/office/powerpoint/2010/main" val="224529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the algorithm</a:t>
            </a:r>
          </a:p>
        </p:txBody>
      </p:sp>
      <p:sp>
        <p:nvSpPr>
          <p:cNvPr id="3" name="Content Placeholder 2"/>
          <p:cNvSpPr>
            <a:spLocks noGrp="1"/>
          </p:cNvSpPr>
          <p:nvPr>
            <p:ph idx="1"/>
          </p:nvPr>
        </p:nvSpPr>
        <p:spPr/>
        <p:txBody>
          <a:bodyPr>
            <a:normAutofit/>
          </a:bodyPr>
          <a:lstStyle/>
          <a:p>
            <a:r>
              <a:rPr lang="en-US" dirty="0"/>
              <a:t>Let's first look at the </a:t>
            </a:r>
            <a:r>
              <a:rPr lang="en-US" b="1" dirty="0"/>
              <a:t>length</a:t>
            </a:r>
            <a:r>
              <a:rPr lang="en-US" dirty="0"/>
              <a:t> of the paths, not the actual paths</a:t>
            </a:r>
          </a:p>
          <a:p>
            <a:r>
              <a:rPr lang="en-US" dirty="0"/>
              <a:t>We keep set </a:t>
            </a:r>
            <a:r>
              <a:rPr lang="en-US" b="1" i="1" dirty="0"/>
              <a:t>S</a:t>
            </a:r>
            <a:r>
              <a:rPr lang="en-US" dirty="0"/>
              <a:t> of vertices to which we have determined the true shortest-path distance</a:t>
            </a:r>
          </a:p>
          <a:p>
            <a:pPr lvl="1"/>
            <a:r>
              <a:rPr lang="en-US" b="1" i="1" dirty="0"/>
              <a:t>S</a:t>
            </a:r>
            <a:r>
              <a:rPr lang="en-US" dirty="0"/>
              <a:t> is the explored part of the graph</a:t>
            </a:r>
          </a:p>
          <a:p>
            <a:r>
              <a:rPr lang="en-US" dirty="0"/>
              <a:t>Then, we try to find the shortest new path by traveling from any node in the explored part </a:t>
            </a:r>
            <a:r>
              <a:rPr lang="en-US" b="1" i="1" dirty="0"/>
              <a:t>S</a:t>
            </a:r>
            <a:r>
              <a:rPr lang="en-US" dirty="0"/>
              <a:t> to any node </a:t>
            </a:r>
            <a:r>
              <a:rPr lang="en-US" b="1" i="1" dirty="0"/>
              <a:t>v</a:t>
            </a:r>
            <a:r>
              <a:rPr lang="en-US" dirty="0"/>
              <a:t> outside</a:t>
            </a:r>
          </a:p>
          <a:p>
            <a:r>
              <a:rPr lang="en-US" dirty="0"/>
              <a:t>We update the distance to </a:t>
            </a:r>
            <a:r>
              <a:rPr lang="en-US" b="1" i="1" dirty="0"/>
              <a:t>v</a:t>
            </a:r>
            <a:r>
              <a:rPr lang="en-US" dirty="0"/>
              <a:t> and add </a:t>
            </a:r>
            <a:r>
              <a:rPr lang="en-US" b="1" i="1" dirty="0"/>
              <a:t>v</a:t>
            </a:r>
            <a:r>
              <a:rPr lang="en-US" dirty="0"/>
              <a:t> to </a:t>
            </a:r>
            <a:r>
              <a:rPr lang="en-US" b="1" i="1" dirty="0"/>
              <a:t>S</a:t>
            </a:r>
          </a:p>
          <a:p>
            <a:r>
              <a:rPr lang="en-US" dirty="0"/>
              <a:t>Then, continue</a:t>
            </a:r>
          </a:p>
        </p:txBody>
      </p:sp>
    </p:spTree>
    <p:extLst>
      <p:ext uri="{BB962C8B-B14F-4D97-AF65-F5344CB8AC3E}">
        <p14:creationId xmlns:p14="http://schemas.microsoft.com/office/powerpoint/2010/main" val="105485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Dijkstra's Algorithm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Let </a:t>
                </a:r>
                <a:r>
                  <a:rPr lang="en-US" b="1" i="1" dirty="0"/>
                  <a:t>S</a:t>
                </a:r>
                <a:r>
                  <a:rPr lang="en-US" i="1" dirty="0"/>
                  <a:t> </a:t>
                </a:r>
                <a:r>
                  <a:rPr lang="en-US" dirty="0"/>
                  <a:t>be the set of explored nodes</a:t>
                </a:r>
              </a:p>
              <a:p>
                <a:pPr lvl="1"/>
                <a:r>
                  <a:rPr lang="en-US" dirty="0"/>
                  <a:t>For each </a:t>
                </a:r>
                <a:r>
                  <a:rPr lang="en-US" b="1" i="1" dirty="0"/>
                  <a:t>u</a:t>
                </a:r>
                <a:r>
                  <a:rPr lang="en-US" i="1" dirty="0"/>
                  <a:t> </a:t>
                </a:r>
                <a:r>
                  <a:rPr lang="en-US" dirty="0"/>
                  <a:t>∈ </a:t>
                </a:r>
                <a:r>
                  <a:rPr lang="en-US" b="1" i="1" dirty="0"/>
                  <a:t>S</a:t>
                </a:r>
                <a:r>
                  <a:rPr lang="en-US" dirty="0"/>
                  <a:t>, we store a distance </a:t>
                </a:r>
                <a:r>
                  <a:rPr lang="en-US" b="1" i="1" dirty="0"/>
                  <a:t>d</a:t>
                </a:r>
                <a:r>
                  <a:rPr lang="en-US" dirty="0"/>
                  <a:t>(</a:t>
                </a:r>
                <a:r>
                  <a:rPr lang="en-US" b="1" i="1" dirty="0"/>
                  <a:t>u</a:t>
                </a:r>
                <a:r>
                  <a:rPr lang="en-US" dirty="0"/>
                  <a:t>)</a:t>
                </a:r>
              </a:p>
              <a:p>
                <a:r>
                  <a:rPr lang="en-US" dirty="0"/>
                  <a:t>Initially </a:t>
                </a:r>
                <a:r>
                  <a:rPr lang="en-US" b="1" i="1" dirty="0"/>
                  <a:t>S</a:t>
                </a:r>
                <a:r>
                  <a:rPr lang="en-US" i="1" dirty="0"/>
                  <a:t> </a:t>
                </a:r>
                <a:r>
                  <a:rPr lang="en-US" dirty="0"/>
                  <a:t>= {</a:t>
                </a:r>
                <a:r>
                  <a:rPr lang="en-US" b="1" i="1" dirty="0"/>
                  <a:t>s</a:t>
                </a:r>
                <a:r>
                  <a:rPr lang="en-US" dirty="0"/>
                  <a:t>} and </a:t>
                </a:r>
                <a:r>
                  <a:rPr lang="en-US" b="1" i="1" dirty="0"/>
                  <a:t>d</a:t>
                </a:r>
                <a:r>
                  <a:rPr lang="en-US" dirty="0"/>
                  <a:t>(</a:t>
                </a:r>
                <a:r>
                  <a:rPr lang="en-US" b="1" i="1" dirty="0"/>
                  <a:t>s</a:t>
                </a:r>
                <a:r>
                  <a:rPr lang="en-US" dirty="0"/>
                  <a:t>)</a:t>
                </a:r>
                <a:r>
                  <a:rPr lang="en-US" i="1" dirty="0"/>
                  <a:t> </a:t>
                </a:r>
                <a:r>
                  <a:rPr lang="en-US" dirty="0"/>
                  <a:t>= 0</a:t>
                </a:r>
              </a:p>
              <a:p>
                <a:r>
                  <a:rPr lang="en-US" dirty="0"/>
                  <a:t>While </a:t>
                </a:r>
                <a:r>
                  <a:rPr lang="en-US" b="1" i="1" dirty="0"/>
                  <a:t>S</a:t>
                </a:r>
                <a:r>
                  <a:rPr lang="en-US" i="1" dirty="0"/>
                  <a:t> ≠</a:t>
                </a:r>
                <a:r>
                  <a:rPr lang="en-US" dirty="0"/>
                  <a:t> </a:t>
                </a:r>
                <a:r>
                  <a:rPr lang="en-US" b="1" i="1" dirty="0"/>
                  <a:t>V</a:t>
                </a:r>
              </a:p>
              <a:p>
                <a:pPr lvl="1"/>
                <a:r>
                  <a:rPr lang="en-US" dirty="0"/>
                  <a:t>Select a node </a:t>
                </a:r>
                <a:r>
                  <a:rPr lang="en-US" b="1" i="1" dirty="0"/>
                  <a:t>v</a:t>
                </a:r>
                <a:r>
                  <a:rPr lang="en-US" i="1"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 </m:t>
                    </m:r>
                  </m:oMath>
                </a14:m>
                <a:r>
                  <a:rPr lang="en-US" b="1" i="1" dirty="0"/>
                  <a:t>S</a:t>
                </a:r>
                <a:r>
                  <a:rPr lang="en-US" i="1" dirty="0"/>
                  <a:t> </a:t>
                </a:r>
                <a:r>
                  <a:rPr lang="en-US" dirty="0"/>
                  <a:t>with at least one edge from </a:t>
                </a:r>
                <a:r>
                  <a:rPr lang="en-US" b="1" i="1" dirty="0"/>
                  <a:t>S</a:t>
                </a:r>
                <a:r>
                  <a:rPr lang="en-US" i="1" dirty="0"/>
                  <a:t> </a:t>
                </a:r>
                <a:r>
                  <a:rPr lang="en-US" dirty="0"/>
                  <a:t>for which </a:t>
                </a:r>
                <a:r>
                  <a:rPr lang="en-US" b="1" i="1" dirty="0"/>
                  <a:t>d'</a:t>
                </a:r>
                <a:r>
                  <a:rPr lang="en-US" dirty="0"/>
                  <a:t>(</a:t>
                </a:r>
                <a:r>
                  <a:rPr lang="en-US" b="1" i="1" dirty="0"/>
                  <a:t>v</a:t>
                </a:r>
                <a:r>
                  <a:rPr lang="en-US" dirty="0"/>
                  <a:t>)</a:t>
                </a:r>
                <a:r>
                  <a:rPr lang="en-US" i="1" dirty="0"/>
                  <a:t> </a:t>
                </a:r>
                <a:r>
                  <a:rPr lang="en-US" dirty="0"/>
                  <a:t>= min</a:t>
                </a:r>
                <a:r>
                  <a:rPr lang="en-US" b="1" i="1" baseline="-25000" dirty="0"/>
                  <a:t>e</a:t>
                </a:r>
                <a:r>
                  <a:rPr lang="en-US" baseline="-25000" dirty="0"/>
                  <a:t>=(</a:t>
                </a:r>
                <a:r>
                  <a:rPr lang="en-US" b="1" i="1" baseline="-25000" dirty="0" err="1"/>
                  <a:t>u</a:t>
                </a:r>
                <a:r>
                  <a:rPr lang="en-US" baseline="-25000" dirty="0" err="1"/>
                  <a:t>,</a:t>
                </a:r>
                <a:r>
                  <a:rPr lang="en-US" b="1" i="1" baseline="-25000" dirty="0" err="1"/>
                  <a:t>v</a:t>
                </a:r>
                <a:r>
                  <a:rPr lang="en-US" baseline="-25000" dirty="0"/>
                  <a:t>):</a:t>
                </a:r>
                <a:r>
                  <a:rPr lang="en-US" b="1" i="1" baseline="-25000" dirty="0" err="1"/>
                  <a:t>u</a:t>
                </a:r>
                <a:r>
                  <a:rPr lang="en-US" baseline="-25000" dirty="0" err="1"/>
                  <a:t>∈</a:t>
                </a:r>
                <a:r>
                  <a:rPr lang="en-US" b="1" i="1" baseline="-25000" dirty="0" err="1"/>
                  <a:t>S</a:t>
                </a:r>
                <a:r>
                  <a:rPr lang="en-US" i="1" dirty="0"/>
                  <a:t> </a:t>
                </a:r>
                <a:r>
                  <a:rPr lang="en-US" b="1" i="1" dirty="0"/>
                  <a:t>d</a:t>
                </a:r>
                <a:r>
                  <a:rPr lang="en-US" dirty="0"/>
                  <a:t>(</a:t>
                </a:r>
                <a:r>
                  <a:rPr lang="en-US" b="1" i="1" dirty="0"/>
                  <a:t>u</a:t>
                </a:r>
                <a:r>
                  <a:rPr lang="en-US" dirty="0"/>
                  <a:t>)</a:t>
                </a:r>
                <a:r>
                  <a:rPr lang="en-US" i="1" dirty="0"/>
                  <a:t> </a:t>
                </a:r>
                <a:r>
                  <a:rPr lang="en-US" dirty="0"/>
                  <a:t>+ </a:t>
                </a:r>
                <a:r>
                  <a:rPr lang="en-US" b="1" i="1" dirty="0"/>
                  <a:t>l</a:t>
                </a:r>
                <a:r>
                  <a:rPr lang="en-US" b="1" i="1" baseline="-25000" dirty="0"/>
                  <a:t>e</a:t>
                </a:r>
                <a:r>
                  <a:rPr lang="en-US" i="1" dirty="0"/>
                  <a:t> </a:t>
                </a:r>
                <a:r>
                  <a:rPr lang="en-US" dirty="0"/>
                  <a:t>is as small as possible</a:t>
                </a:r>
              </a:p>
              <a:p>
                <a:pPr lvl="1"/>
                <a:r>
                  <a:rPr lang="en-US" dirty="0"/>
                  <a:t>Add </a:t>
                </a:r>
                <a:r>
                  <a:rPr lang="en-US" b="1" i="1" dirty="0"/>
                  <a:t>v</a:t>
                </a:r>
                <a:r>
                  <a:rPr lang="en-US" i="1" dirty="0"/>
                  <a:t> </a:t>
                </a:r>
                <a:r>
                  <a:rPr lang="en-US" dirty="0"/>
                  <a:t>to </a:t>
                </a:r>
                <a:r>
                  <a:rPr lang="en-US" b="1" i="1" dirty="0"/>
                  <a:t>S</a:t>
                </a:r>
                <a:r>
                  <a:rPr lang="en-US" i="1" dirty="0"/>
                  <a:t> </a:t>
                </a:r>
                <a:r>
                  <a:rPr lang="en-US" dirty="0"/>
                  <a:t>and define </a:t>
                </a:r>
                <a:r>
                  <a:rPr lang="en-US" b="1" i="1" dirty="0"/>
                  <a:t>d</a:t>
                </a:r>
                <a:r>
                  <a:rPr lang="en-US" dirty="0"/>
                  <a:t>(</a:t>
                </a:r>
                <a:r>
                  <a:rPr lang="en-US" b="1" i="1" dirty="0"/>
                  <a:t>v</a:t>
                </a:r>
                <a:r>
                  <a:rPr lang="en-US" dirty="0"/>
                  <a:t>)</a:t>
                </a:r>
                <a:r>
                  <a:rPr lang="en-US" i="1" dirty="0"/>
                  <a:t> </a:t>
                </a:r>
                <a:r>
                  <a:rPr lang="en-US" dirty="0"/>
                  <a:t>= </a:t>
                </a:r>
                <a:r>
                  <a:rPr lang="en-US" b="1" i="1" dirty="0"/>
                  <a:t>d'</a:t>
                </a:r>
                <a:r>
                  <a:rPr lang="en-US" dirty="0"/>
                  <a:t>(</a:t>
                </a:r>
                <a:r>
                  <a:rPr lang="en-US" b="1" i="1" dirty="0"/>
                  <a:t>v</a:t>
                </a: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r="-1185"/>
                </a:stretch>
              </a:blipFill>
            </p:spPr>
            <p:txBody>
              <a:bodyPr/>
              <a:lstStyle/>
              <a:p>
                <a:r>
                  <a:rPr lang="en-US">
                    <a:noFill/>
                  </a:rPr>
                  <a:t> </a:t>
                </a:r>
              </a:p>
            </p:txBody>
          </p:sp>
        </mc:Fallback>
      </mc:AlternateContent>
    </p:spTree>
    <p:extLst>
      <p:ext uri="{BB962C8B-B14F-4D97-AF65-F5344CB8AC3E}">
        <p14:creationId xmlns:p14="http://schemas.microsoft.com/office/powerpoint/2010/main" val="72369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Dijkstra's Algorithm Example</a:t>
            </a:r>
          </a:p>
        </p:txBody>
      </p:sp>
      <p:grpSp>
        <p:nvGrpSpPr>
          <p:cNvPr id="48" name="Group 47"/>
          <p:cNvGrpSpPr/>
          <p:nvPr/>
        </p:nvGrpSpPr>
        <p:grpSpPr>
          <a:xfrm>
            <a:off x="3581400" y="1676400"/>
            <a:ext cx="5388016" cy="5018850"/>
            <a:chOff x="1850984" y="1316736"/>
            <a:chExt cx="6101594" cy="5683536"/>
          </a:xfrm>
        </p:grpSpPr>
        <p:cxnSp>
          <p:nvCxnSpPr>
            <p:cNvPr id="4" name="Straight Connector 3"/>
            <p:cNvCxnSpPr>
              <a:stCxn id="17" idx="0"/>
              <a:endCxn id="15" idx="5"/>
            </p:cNvCxnSpPr>
            <p:nvPr/>
          </p:nvCxnSpPr>
          <p:spPr>
            <a:xfrm flipH="1" flipV="1">
              <a:off x="4038600" y="3560806"/>
              <a:ext cx="1196340" cy="2303981"/>
            </a:xfrm>
            <a:prstGeom prst="line">
              <a:avLst/>
            </a:prstGeom>
            <a:ln>
              <a:headEnd type="triangle" w="lg" len="lg"/>
              <a:tailEnd type="none" w="lg" len="lg"/>
            </a:ln>
          </p:spPr>
          <p:style>
            <a:lnRef idx="3">
              <a:schemeClr val="accent1"/>
            </a:lnRef>
            <a:fillRef idx="0">
              <a:schemeClr val="accent1"/>
            </a:fillRef>
            <a:effectRef idx="2">
              <a:schemeClr val="accent1"/>
            </a:effectRef>
            <a:fontRef idx="minor">
              <a:schemeClr val="tx1"/>
            </a:fontRef>
          </p:style>
        </p:cxnSp>
        <p:cxnSp>
          <p:nvCxnSpPr>
            <p:cNvPr id="5" name="Straight Connector 4"/>
            <p:cNvCxnSpPr>
              <a:stCxn id="17" idx="3"/>
              <a:endCxn id="18" idx="6"/>
            </p:cNvCxnSpPr>
            <p:nvPr/>
          </p:nvCxnSpPr>
          <p:spPr>
            <a:xfrm flipH="1">
              <a:off x="3290621" y="6320072"/>
              <a:ext cx="1755734" cy="26670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6" name="Straight Connector 5"/>
            <p:cNvCxnSpPr>
              <a:stCxn id="15" idx="1"/>
              <a:endCxn id="16" idx="5"/>
            </p:cNvCxnSpPr>
            <p:nvPr/>
          </p:nvCxnSpPr>
          <p:spPr>
            <a:xfrm flipH="1" flipV="1">
              <a:off x="2676797" y="2117511"/>
              <a:ext cx="984633" cy="1066125"/>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7" name="Straight Connector 6"/>
            <p:cNvCxnSpPr>
              <a:stCxn id="21" idx="0"/>
              <a:endCxn id="16" idx="4"/>
            </p:cNvCxnSpPr>
            <p:nvPr/>
          </p:nvCxnSpPr>
          <p:spPr>
            <a:xfrm flipV="1">
              <a:off x="2117684" y="2195626"/>
              <a:ext cx="370528" cy="2499733"/>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8" name="Straight Connector 7"/>
            <p:cNvCxnSpPr>
              <a:stCxn id="21" idx="4"/>
              <a:endCxn id="18" idx="1"/>
            </p:cNvCxnSpPr>
            <p:nvPr/>
          </p:nvCxnSpPr>
          <p:spPr>
            <a:xfrm>
              <a:off x="2117684" y="5228759"/>
              <a:ext cx="717652" cy="1169428"/>
            </a:xfrm>
            <a:prstGeom prst="line">
              <a:avLst/>
            </a:prstGeom>
            <a:ln>
              <a:headEnd type="triangle" w="lg" len="lg"/>
              <a:tailEnd type="none" w="lg" len="lg"/>
            </a:ln>
          </p:spPr>
          <p:style>
            <a:lnRef idx="3">
              <a:schemeClr val="accent1"/>
            </a:lnRef>
            <a:fillRef idx="0">
              <a:schemeClr val="accent1"/>
            </a:fillRef>
            <a:effectRef idx="2">
              <a:schemeClr val="accent1"/>
            </a:effectRef>
            <a:fontRef idx="minor">
              <a:schemeClr val="tx1"/>
            </a:fontRef>
          </p:style>
        </p:cxnSp>
        <p:cxnSp>
          <p:nvCxnSpPr>
            <p:cNvPr id="9" name="Straight Connector 8"/>
            <p:cNvCxnSpPr>
              <a:stCxn id="15" idx="5"/>
              <a:endCxn id="19" idx="2"/>
            </p:cNvCxnSpPr>
            <p:nvPr/>
          </p:nvCxnSpPr>
          <p:spPr>
            <a:xfrm>
              <a:off x="4038600" y="3560806"/>
              <a:ext cx="2971839" cy="39958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0" name="Straight Connector 9"/>
            <p:cNvCxnSpPr>
              <a:stCxn id="16" idx="6"/>
              <a:endCxn id="20" idx="2"/>
            </p:cNvCxnSpPr>
            <p:nvPr/>
          </p:nvCxnSpPr>
          <p:spPr>
            <a:xfrm flipV="1">
              <a:off x="2754912" y="1583436"/>
              <a:ext cx="2059315" cy="34549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1" name="Straight Connector 10"/>
            <p:cNvCxnSpPr>
              <a:stCxn id="19" idx="1"/>
              <a:endCxn id="20" idx="5"/>
            </p:cNvCxnSpPr>
            <p:nvPr/>
          </p:nvCxnSpPr>
          <p:spPr>
            <a:xfrm flipH="1" flipV="1">
              <a:off x="5269512" y="1772021"/>
              <a:ext cx="1819042" cy="199978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2" name="Straight Connector 11"/>
            <p:cNvCxnSpPr>
              <a:stCxn id="21" idx="7"/>
              <a:endCxn id="15" idx="3"/>
            </p:cNvCxnSpPr>
            <p:nvPr/>
          </p:nvCxnSpPr>
          <p:spPr>
            <a:xfrm flipV="1">
              <a:off x="2306269" y="3560806"/>
              <a:ext cx="1355161" cy="1212668"/>
            </a:xfrm>
            <a:prstGeom prst="line">
              <a:avLst/>
            </a:prstGeom>
            <a:ln>
              <a:headEnd type="triangle" w="lg" len="lg"/>
              <a:tailEnd type="none" w="lg" len="lg"/>
            </a:ln>
          </p:spPr>
          <p:style>
            <a:lnRef idx="3">
              <a:schemeClr val="accent1"/>
            </a:lnRef>
            <a:fillRef idx="0">
              <a:schemeClr val="accent1"/>
            </a:fillRef>
            <a:effectRef idx="2">
              <a:schemeClr val="accent1"/>
            </a:effectRef>
            <a:fontRef idx="minor">
              <a:schemeClr val="tx1"/>
            </a:fontRef>
          </p:style>
        </p:cxnSp>
        <p:cxnSp>
          <p:nvCxnSpPr>
            <p:cNvPr id="13" name="Straight Connector 12"/>
            <p:cNvCxnSpPr>
              <a:stCxn id="15" idx="7"/>
              <a:endCxn id="20" idx="4"/>
            </p:cNvCxnSpPr>
            <p:nvPr/>
          </p:nvCxnSpPr>
          <p:spPr>
            <a:xfrm flipV="1">
              <a:off x="4038600" y="1850136"/>
              <a:ext cx="1042327" cy="133350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4" name="Straight Connector 13"/>
            <p:cNvCxnSpPr>
              <a:stCxn id="17" idx="6"/>
              <a:endCxn id="19" idx="4"/>
            </p:cNvCxnSpPr>
            <p:nvPr/>
          </p:nvCxnSpPr>
          <p:spPr>
            <a:xfrm flipV="1">
              <a:off x="5501640" y="4227086"/>
              <a:ext cx="1775499" cy="1904401"/>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sp>
          <p:nvSpPr>
            <p:cNvPr id="15" name="Oval 14"/>
            <p:cNvSpPr/>
            <p:nvPr/>
          </p:nvSpPr>
          <p:spPr>
            <a:xfrm>
              <a:off x="3583315" y="3105521"/>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6" name="Oval 15"/>
            <p:cNvSpPr/>
            <p:nvPr/>
          </p:nvSpPr>
          <p:spPr>
            <a:xfrm>
              <a:off x="2221512" y="166222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7" name="Oval 16"/>
            <p:cNvSpPr/>
            <p:nvPr/>
          </p:nvSpPr>
          <p:spPr>
            <a:xfrm>
              <a:off x="4968240" y="5864787"/>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8" name="Oval 17"/>
            <p:cNvSpPr/>
            <p:nvPr/>
          </p:nvSpPr>
          <p:spPr>
            <a:xfrm>
              <a:off x="2757221" y="6320072"/>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9" name="Oval 18"/>
            <p:cNvSpPr/>
            <p:nvPr/>
          </p:nvSpPr>
          <p:spPr>
            <a:xfrm>
              <a:off x="7010439" y="369368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20" name="Oval 19"/>
            <p:cNvSpPr/>
            <p:nvPr/>
          </p:nvSpPr>
          <p:spPr>
            <a:xfrm>
              <a:off x="4814227" y="131673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21" name="Oval 20"/>
            <p:cNvSpPr/>
            <p:nvPr/>
          </p:nvSpPr>
          <p:spPr>
            <a:xfrm>
              <a:off x="1850984" y="4695359"/>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22" name="TextBox 21"/>
            <p:cNvSpPr txBox="1"/>
            <p:nvPr/>
          </p:nvSpPr>
          <p:spPr>
            <a:xfrm>
              <a:off x="5279984" y="3374136"/>
              <a:ext cx="304800" cy="418246"/>
            </a:xfrm>
            <a:prstGeom prst="rect">
              <a:avLst/>
            </a:prstGeom>
            <a:noFill/>
          </p:spPr>
          <p:txBody>
            <a:bodyPr wrap="square" rtlCol="0">
              <a:spAutoFit/>
            </a:bodyPr>
            <a:lstStyle/>
            <a:p>
              <a:r>
                <a:rPr lang="en-US" dirty="0"/>
                <a:t>8</a:t>
              </a:r>
            </a:p>
          </p:txBody>
        </p:sp>
        <p:sp>
          <p:nvSpPr>
            <p:cNvPr id="23" name="Oval 22"/>
            <p:cNvSpPr/>
            <p:nvPr/>
          </p:nvSpPr>
          <p:spPr>
            <a:xfrm>
              <a:off x="5501640" y="4485154"/>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24" name="Oval 23"/>
            <p:cNvSpPr/>
            <p:nvPr/>
          </p:nvSpPr>
          <p:spPr>
            <a:xfrm>
              <a:off x="3214027" y="470313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25" name="Oval 24"/>
            <p:cNvSpPr/>
            <p:nvPr/>
          </p:nvSpPr>
          <p:spPr>
            <a:xfrm>
              <a:off x="7419178" y="238353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t>
              </a:r>
            </a:p>
          </p:txBody>
        </p:sp>
        <p:cxnSp>
          <p:nvCxnSpPr>
            <p:cNvPr id="26" name="Straight Connector 25"/>
            <p:cNvCxnSpPr>
              <a:stCxn id="15" idx="4"/>
              <a:endCxn id="24" idx="0"/>
            </p:cNvCxnSpPr>
            <p:nvPr/>
          </p:nvCxnSpPr>
          <p:spPr>
            <a:xfrm flipH="1">
              <a:off x="3480727" y="3638921"/>
              <a:ext cx="369288" cy="1064209"/>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27" name="Straight Connector 26"/>
            <p:cNvCxnSpPr>
              <a:stCxn id="24" idx="5"/>
              <a:endCxn id="17" idx="1"/>
            </p:cNvCxnSpPr>
            <p:nvPr/>
          </p:nvCxnSpPr>
          <p:spPr>
            <a:xfrm>
              <a:off x="3669312" y="5158415"/>
              <a:ext cx="1377043" cy="784487"/>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28" name="Straight Connector 27"/>
            <p:cNvCxnSpPr>
              <a:stCxn id="20" idx="6"/>
              <a:endCxn id="25" idx="1"/>
            </p:cNvCxnSpPr>
            <p:nvPr/>
          </p:nvCxnSpPr>
          <p:spPr>
            <a:xfrm>
              <a:off x="5347627" y="1583436"/>
              <a:ext cx="2149666" cy="878215"/>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29" name="Straight Connector 28"/>
            <p:cNvCxnSpPr>
              <a:stCxn id="19" idx="7"/>
              <a:endCxn id="25" idx="4"/>
            </p:cNvCxnSpPr>
            <p:nvPr/>
          </p:nvCxnSpPr>
          <p:spPr>
            <a:xfrm flipV="1">
              <a:off x="7465724" y="2916936"/>
              <a:ext cx="220154" cy="854865"/>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30" name="Straight Connector 29"/>
            <p:cNvCxnSpPr>
              <a:stCxn id="17" idx="7"/>
              <a:endCxn id="23" idx="3"/>
            </p:cNvCxnSpPr>
            <p:nvPr/>
          </p:nvCxnSpPr>
          <p:spPr>
            <a:xfrm flipV="1">
              <a:off x="5423525" y="4940439"/>
              <a:ext cx="156230" cy="1002463"/>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31" name="Straight Connector 30"/>
            <p:cNvCxnSpPr>
              <a:stCxn id="23" idx="7"/>
              <a:endCxn id="19" idx="3"/>
            </p:cNvCxnSpPr>
            <p:nvPr/>
          </p:nvCxnSpPr>
          <p:spPr>
            <a:xfrm flipV="1">
              <a:off x="5956925" y="4148971"/>
              <a:ext cx="1131629" cy="414298"/>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sp>
          <p:nvSpPr>
            <p:cNvPr id="32" name="TextBox 31"/>
            <p:cNvSpPr txBox="1"/>
            <p:nvPr/>
          </p:nvSpPr>
          <p:spPr>
            <a:xfrm>
              <a:off x="4166528" y="2276985"/>
              <a:ext cx="304800" cy="418246"/>
            </a:xfrm>
            <a:prstGeom prst="rect">
              <a:avLst/>
            </a:prstGeom>
            <a:noFill/>
          </p:spPr>
          <p:txBody>
            <a:bodyPr wrap="square" rtlCol="0">
              <a:spAutoFit/>
            </a:bodyPr>
            <a:lstStyle/>
            <a:p>
              <a:r>
                <a:rPr lang="en-US" dirty="0"/>
                <a:t>4</a:t>
              </a:r>
            </a:p>
          </p:txBody>
        </p:sp>
        <p:sp>
          <p:nvSpPr>
            <p:cNvPr id="33" name="TextBox 32"/>
            <p:cNvSpPr txBox="1"/>
            <p:nvPr/>
          </p:nvSpPr>
          <p:spPr>
            <a:xfrm>
              <a:off x="2886485" y="2688336"/>
              <a:ext cx="304800" cy="418246"/>
            </a:xfrm>
            <a:prstGeom prst="rect">
              <a:avLst/>
            </a:prstGeom>
            <a:noFill/>
          </p:spPr>
          <p:txBody>
            <a:bodyPr wrap="square" rtlCol="0">
              <a:spAutoFit/>
            </a:bodyPr>
            <a:lstStyle/>
            <a:p>
              <a:r>
                <a:rPr lang="en-US" dirty="0"/>
                <a:t>2</a:t>
              </a:r>
            </a:p>
          </p:txBody>
        </p:sp>
        <p:sp>
          <p:nvSpPr>
            <p:cNvPr id="34" name="TextBox 33"/>
            <p:cNvSpPr txBox="1"/>
            <p:nvPr/>
          </p:nvSpPr>
          <p:spPr>
            <a:xfrm>
              <a:off x="2627610" y="3646614"/>
              <a:ext cx="463469" cy="418246"/>
            </a:xfrm>
            <a:prstGeom prst="rect">
              <a:avLst/>
            </a:prstGeom>
            <a:noFill/>
          </p:spPr>
          <p:txBody>
            <a:bodyPr wrap="square" rtlCol="0">
              <a:spAutoFit/>
            </a:bodyPr>
            <a:lstStyle/>
            <a:p>
              <a:pPr algn="ctr"/>
              <a:r>
                <a:rPr lang="en-US" dirty="0"/>
                <a:t>13</a:t>
              </a:r>
            </a:p>
          </p:txBody>
        </p:sp>
        <p:sp>
          <p:nvSpPr>
            <p:cNvPr id="35" name="TextBox 34"/>
            <p:cNvSpPr txBox="1"/>
            <p:nvPr/>
          </p:nvSpPr>
          <p:spPr>
            <a:xfrm>
              <a:off x="1850984" y="3159702"/>
              <a:ext cx="304800" cy="418246"/>
            </a:xfrm>
            <a:prstGeom prst="rect">
              <a:avLst/>
            </a:prstGeom>
            <a:noFill/>
          </p:spPr>
          <p:txBody>
            <a:bodyPr wrap="square" rtlCol="0">
              <a:spAutoFit/>
            </a:bodyPr>
            <a:lstStyle/>
            <a:p>
              <a:pPr algn="ctr"/>
              <a:r>
                <a:rPr lang="en-US" dirty="0"/>
                <a:t>3</a:t>
              </a:r>
            </a:p>
          </p:txBody>
        </p:sp>
        <p:sp>
          <p:nvSpPr>
            <p:cNvPr id="36" name="TextBox 35"/>
            <p:cNvSpPr txBox="1"/>
            <p:nvPr/>
          </p:nvSpPr>
          <p:spPr>
            <a:xfrm>
              <a:off x="2057812" y="5680120"/>
              <a:ext cx="304800" cy="418246"/>
            </a:xfrm>
            <a:prstGeom prst="rect">
              <a:avLst/>
            </a:prstGeom>
            <a:noFill/>
          </p:spPr>
          <p:txBody>
            <a:bodyPr wrap="square" rtlCol="0">
              <a:spAutoFit/>
            </a:bodyPr>
            <a:lstStyle/>
            <a:p>
              <a:pPr algn="ctr"/>
              <a:r>
                <a:rPr lang="en-US" dirty="0"/>
                <a:t>4</a:t>
              </a:r>
            </a:p>
          </p:txBody>
        </p:sp>
        <p:sp>
          <p:nvSpPr>
            <p:cNvPr id="37" name="TextBox 36"/>
            <p:cNvSpPr txBox="1"/>
            <p:nvPr/>
          </p:nvSpPr>
          <p:spPr>
            <a:xfrm>
              <a:off x="3291054" y="4053453"/>
              <a:ext cx="304800" cy="418246"/>
            </a:xfrm>
            <a:prstGeom prst="rect">
              <a:avLst/>
            </a:prstGeom>
            <a:noFill/>
          </p:spPr>
          <p:txBody>
            <a:bodyPr wrap="square" rtlCol="0">
              <a:spAutoFit/>
            </a:bodyPr>
            <a:lstStyle/>
            <a:p>
              <a:pPr algn="ctr"/>
              <a:r>
                <a:rPr lang="en-US" dirty="0"/>
                <a:t>2</a:t>
              </a:r>
            </a:p>
          </p:txBody>
        </p:sp>
        <p:sp>
          <p:nvSpPr>
            <p:cNvPr id="38" name="TextBox 37"/>
            <p:cNvSpPr txBox="1"/>
            <p:nvPr/>
          </p:nvSpPr>
          <p:spPr>
            <a:xfrm>
              <a:off x="4014127" y="6582026"/>
              <a:ext cx="304800" cy="418246"/>
            </a:xfrm>
            <a:prstGeom prst="rect">
              <a:avLst/>
            </a:prstGeom>
            <a:noFill/>
          </p:spPr>
          <p:txBody>
            <a:bodyPr wrap="square" rtlCol="0">
              <a:spAutoFit/>
            </a:bodyPr>
            <a:lstStyle/>
            <a:p>
              <a:pPr algn="ctr"/>
              <a:r>
                <a:rPr lang="en-US" dirty="0"/>
                <a:t>1</a:t>
              </a:r>
            </a:p>
          </p:txBody>
        </p:sp>
        <p:sp>
          <p:nvSpPr>
            <p:cNvPr id="39" name="TextBox 38"/>
            <p:cNvSpPr txBox="1"/>
            <p:nvPr/>
          </p:nvSpPr>
          <p:spPr>
            <a:xfrm>
              <a:off x="3888878" y="5476681"/>
              <a:ext cx="304800" cy="418246"/>
            </a:xfrm>
            <a:prstGeom prst="rect">
              <a:avLst/>
            </a:prstGeom>
            <a:noFill/>
          </p:spPr>
          <p:txBody>
            <a:bodyPr wrap="square" rtlCol="0">
              <a:spAutoFit/>
            </a:bodyPr>
            <a:lstStyle/>
            <a:p>
              <a:pPr algn="ctr"/>
              <a:r>
                <a:rPr lang="en-US" dirty="0"/>
                <a:t>3</a:t>
              </a:r>
            </a:p>
          </p:txBody>
        </p:sp>
        <p:sp>
          <p:nvSpPr>
            <p:cNvPr id="40" name="TextBox 39"/>
            <p:cNvSpPr txBox="1"/>
            <p:nvPr/>
          </p:nvSpPr>
          <p:spPr>
            <a:xfrm>
              <a:off x="4213184" y="4605004"/>
              <a:ext cx="304800" cy="418246"/>
            </a:xfrm>
            <a:prstGeom prst="rect">
              <a:avLst/>
            </a:prstGeom>
            <a:noFill/>
          </p:spPr>
          <p:txBody>
            <a:bodyPr wrap="square" rtlCol="0">
              <a:spAutoFit/>
            </a:bodyPr>
            <a:lstStyle/>
            <a:p>
              <a:pPr algn="ctr"/>
              <a:r>
                <a:rPr lang="en-US" dirty="0"/>
                <a:t>7</a:t>
              </a:r>
            </a:p>
          </p:txBody>
        </p:sp>
        <p:sp>
          <p:nvSpPr>
            <p:cNvPr id="41" name="TextBox 40"/>
            <p:cNvSpPr txBox="1"/>
            <p:nvPr/>
          </p:nvSpPr>
          <p:spPr>
            <a:xfrm>
              <a:off x="5196840" y="5051864"/>
              <a:ext cx="304800" cy="418246"/>
            </a:xfrm>
            <a:prstGeom prst="rect">
              <a:avLst/>
            </a:prstGeom>
            <a:noFill/>
          </p:spPr>
          <p:txBody>
            <a:bodyPr wrap="square" rtlCol="0">
              <a:spAutoFit/>
            </a:bodyPr>
            <a:lstStyle/>
            <a:p>
              <a:pPr algn="ctr"/>
              <a:r>
                <a:rPr lang="en-US" dirty="0"/>
                <a:t>4</a:t>
              </a:r>
            </a:p>
          </p:txBody>
        </p:sp>
        <p:sp>
          <p:nvSpPr>
            <p:cNvPr id="42" name="TextBox 41"/>
            <p:cNvSpPr txBox="1"/>
            <p:nvPr/>
          </p:nvSpPr>
          <p:spPr>
            <a:xfrm>
              <a:off x="6359453" y="5214604"/>
              <a:ext cx="673131" cy="418246"/>
            </a:xfrm>
            <a:prstGeom prst="rect">
              <a:avLst/>
            </a:prstGeom>
            <a:noFill/>
          </p:spPr>
          <p:txBody>
            <a:bodyPr wrap="square" rtlCol="0">
              <a:spAutoFit/>
            </a:bodyPr>
            <a:lstStyle/>
            <a:p>
              <a:pPr algn="ctr"/>
              <a:r>
                <a:rPr lang="en-US" dirty="0"/>
                <a:t>17</a:t>
              </a:r>
            </a:p>
          </p:txBody>
        </p:sp>
        <p:sp>
          <p:nvSpPr>
            <p:cNvPr id="43" name="TextBox 42"/>
            <p:cNvSpPr txBox="1"/>
            <p:nvPr/>
          </p:nvSpPr>
          <p:spPr>
            <a:xfrm>
              <a:off x="5948105" y="4053452"/>
              <a:ext cx="673131" cy="418246"/>
            </a:xfrm>
            <a:prstGeom prst="rect">
              <a:avLst/>
            </a:prstGeom>
            <a:noFill/>
          </p:spPr>
          <p:txBody>
            <a:bodyPr wrap="square" rtlCol="0">
              <a:spAutoFit/>
            </a:bodyPr>
            <a:lstStyle/>
            <a:p>
              <a:pPr algn="ctr"/>
              <a:r>
                <a:rPr lang="en-US" dirty="0"/>
                <a:t>3</a:t>
              </a:r>
            </a:p>
          </p:txBody>
        </p:sp>
        <p:sp>
          <p:nvSpPr>
            <p:cNvPr id="44" name="TextBox 43"/>
            <p:cNvSpPr txBox="1"/>
            <p:nvPr/>
          </p:nvSpPr>
          <p:spPr>
            <a:xfrm>
              <a:off x="5741951" y="2700004"/>
              <a:ext cx="304800" cy="418246"/>
            </a:xfrm>
            <a:prstGeom prst="rect">
              <a:avLst/>
            </a:prstGeom>
            <a:noFill/>
          </p:spPr>
          <p:txBody>
            <a:bodyPr wrap="square" rtlCol="0">
              <a:spAutoFit/>
            </a:bodyPr>
            <a:lstStyle/>
            <a:p>
              <a:r>
                <a:rPr lang="en-US" dirty="0"/>
                <a:t>9</a:t>
              </a:r>
            </a:p>
          </p:txBody>
        </p:sp>
        <p:sp>
          <p:nvSpPr>
            <p:cNvPr id="45" name="TextBox 44"/>
            <p:cNvSpPr txBox="1"/>
            <p:nvPr/>
          </p:nvSpPr>
          <p:spPr>
            <a:xfrm>
              <a:off x="6575384" y="1709404"/>
              <a:ext cx="304800" cy="418246"/>
            </a:xfrm>
            <a:prstGeom prst="rect">
              <a:avLst/>
            </a:prstGeom>
            <a:noFill/>
          </p:spPr>
          <p:txBody>
            <a:bodyPr wrap="square" rtlCol="0">
              <a:spAutoFit/>
            </a:bodyPr>
            <a:lstStyle/>
            <a:p>
              <a:r>
                <a:rPr lang="en-US" dirty="0"/>
                <a:t>2</a:t>
              </a:r>
            </a:p>
          </p:txBody>
        </p:sp>
        <p:sp>
          <p:nvSpPr>
            <p:cNvPr id="46" name="TextBox 45"/>
            <p:cNvSpPr txBox="1"/>
            <p:nvPr/>
          </p:nvSpPr>
          <p:spPr>
            <a:xfrm>
              <a:off x="7642184" y="3221736"/>
              <a:ext cx="304800" cy="418246"/>
            </a:xfrm>
            <a:prstGeom prst="rect">
              <a:avLst/>
            </a:prstGeom>
            <a:noFill/>
          </p:spPr>
          <p:txBody>
            <a:bodyPr wrap="square" rtlCol="0">
              <a:spAutoFit/>
            </a:bodyPr>
            <a:lstStyle/>
            <a:p>
              <a:r>
                <a:rPr lang="en-US" dirty="0"/>
                <a:t>6</a:t>
              </a:r>
            </a:p>
          </p:txBody>
        </p:sp>
        <p:sp>
          <p:nvSpPr>
            <p:cNvPr id="47" name="TextBox 46"/>
            <p:cNvSpPr txBox="1"/>
            <p:nvPr/>
          </p:nvSpPr>
          <p:spPr>
            <a:xfrm>
              <a:off x="3509029" y="1371655"/>
              <a:ext cx="304800" cy="418246"/>
            </a:xfrm>
            <a:prstGeom prst="rect">
              <a:avLst/>
            </a:prstGeom>
            <a:noFill/>
          </p:spPr>
          <p:txBody>
            <a:bodyPr wrap="square" rtlCol="0">
              <a:spAutoFit/>
            </a:bodyPr>
            <a:lstStyle/>
            <a:p>
              <a:pPr algn="ctr"/>
              <a:r>
                <a:rPr lang="en-US" dirty="0"/>
                <a:t>3</a:t>
              </a:r>
            </a:p>
          </p:txBody>
        </p:sp>
      </p:grpSp>
    </p:spTree>
    <p:extLst>
      <p:ext uri="{BB962C8B-B14F-4D97-AF65-F5344CB8AC3E}">
        <p14:creationId xmlns:p14="http://schemas.microsoft.com/office/powerpoint/2010/main" val="110092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Reflections on Dijkstra's algorithm</a:t>
            </a:r>
          </a:p>
        </p:txBody>
      </p:sp>
      <p:sp>
        <p:nvSpPr>
          <p:cNvPr id="3" name="Content Placeholder 2"/>
          <p:cNvSpPr>
            <a:spLocks noGrp="1"/>
          </p:cNvSpPr>
          <p:nvPr>
            <p:ph idx="1"/>
          </p:nvPr>
        </p:nvSpPr>
        <p:spPr/>
        <p:txBody>
          <a:bodyPr>
            <a:normAutofit fontScale="92500" lnSpcReduction="10000"/>
          </a:bodyPr>
          <a:lstStyle/>
          <a:p>
            <a:r>
              <a:rPr lang="en-US" dirty="0"/>
              <a:t>You can think of Breadth-First Search as a pulse expanding, layer by layer, through a graph from some starting node</a:t>
            </a:r>
          </a:p>
          <a:p>
            <a:r>
              <a:rPr lang="en-US" dirty="0"/>
              <a:t>Dijkstra's algorithm is the same, except that the time it takes for the pulse to arrive is based not on the number of edges, but the lengths of the edges it has to pass through</a:t>
            </a:r>
          </a:p>
          <a:p>
            <a:r>
              <a:rPr lang="en-US" dirty="0"/>
              <a:t>Because Dijkstra's algorithm expands from the starting point to whatever is closer, it grows like a blob</a:t>
            </a:r>
          </a:p>
          <a:p>
            <a:r>
              <a:rPr lang="en-US" dirty="0"/>
              <a:t>There are algorithms that, under certain situations, can cleverly grow in the direction of the destination and will often take less time to find the path there</a:t>
            </a:r>
          </a:p>
        </p:txBody>
      </p:sp>
    </p:spTree>
    <p:extLst>
      <p:ext uri="{BB962C8B-B14F-4D97-AF65-F5344CB8AC3E}">
        <p14:creationId xmlns:p14="http://schemas.microsoft.com/office/powerpoint/2010/main" val="422760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Minimum Spanning Trees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359131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spanning tree</a:t>
            </a:r>
          </a:p>
        </p:txBody>
      </p:sp>
      <p:sp>
        <p:nvSpPr>
          <p:cNvPr id="3" name="Content Placeholder 2"/>
          <p:cNvSpPr>
            <a:spLocks noGrp="1"/>
          </p:cNvSpPr>
          <p:nvPr>
            <p:ph idx="1"/>
          </p:nvPr>
        </p:nvSpPr>
        <p:spPr/>
        <p:txBody>
          <a:bodyPr>
            <a:normAutofit lnSpcReduction="10000"/>
          </a:bodyPr>
          <a:lstStyle/>
          <a:p>
            <a:r>
              <a:rPr lang="en-US" dirty="0"/>
              <a:t>We have a weighted, connected graph and we want to remove as many edges as possible such that:</a:t>
            </a:r>
          </a:p>
          <a:p>
            <a:pPr lvl="1"/>
            <a:r>
              <a:rPr lang="en-US" dirty="0"/>
              <a:t>The graph remains connected</a:t>
            </a:r>
          </a:p>
          <a:p>
            <a:pPr lvl="1"/>
            <a:r>
              <a:rPr lang="en-US" dirty="0"/>
              <a:t>The edges we keep have the smallest total weight</a:t>
            </a:r>
          </a:p>
          <a:p>
            <a:r>
              <a:rPr lang="en-US" dirty="0"/>
              <a:t>This is the </a:t>
            </a:r>
            <a:r>
              <a:rPr lang="en-US" b="1" dirty="0"/>
              <a:t>minimum spanning tree</a:t>
            </a:r>
            <a:r>
              <a:rPr lang="en-US" dirty="0"/>
              <a:t> (MST) problem</a:t>
            </a:r>
          </a:p>
          <a:p>
            <a:r>
              <a:rPr lang="en-US" dirty="0"/>
              <a:t>We can imagine pruning down a communication network so that it's still connected but only with the cheapest amount of wire total</a:t>
            </a:r>
          </a:p>
          <a:p>
            <a:r>
              <a:rPr lang="en-US" dirty="0"/>
              <a:t>MST algorithms are also used as subroutines in other graph problems</a:t>
            </a:r>
          </a:p>
        </p:txBody>
      </p:sp>
    </p:spTree>
    <p:extLst>
      <p:ext uri="{BB962C8B-B14F-4D97-AF65-F5344CB8AC3E}">
        <p14:creationId xmlns:p14="http://schemas.microsoft.com/office/powerpoint/2010/main" val="94677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MST observations</a:t>
            </a:r>
          </a:p>
        </p:txBody>
      </p:sp>
      <p:sp>
        <p:nvSpPr>
          <p:cNvPr id="3" name="Content Placeholder 2"/>
          <p:cNvSpPr>
            <a:spLocks noGrp="1"/>
          </p:cNvSpPr>
          <p:nvPr>
            <p:ph idx="1"/>
          </p:nvPr>
        </p:nvSpPr>
        <p:spPr/>
        <p:txBody>
          <a:bodyPr/>
          <a:lstStyle/>
          <a:p>
            <a:r>
              <a:rPr lang="en-US" dirty="0"/>
              <a:t>Assuming positive edge weights, the resulting graph is obviously a tree</a:t>
            </a:r>
          </a:p>
          <a:p>
            <a:pPr lvl="1"/>
            <a:r>
              <a:rPr lang="en-US" dirty="0"/>
              <a:t>If the graph wasn't connected, it wouldn't be a solution to our problem</a:t>
            </a:r>
          </a:p>
          <a:p>
            <a:pPr lvl="1"/>
            <a:r>
              <a:rPr lang="en-US" dirty="0"/>
              <a:t>If there was a cycle, we could remove an edge, make it cheaper, and still have connectivity</a:t>
            </a:r>
          </a:p>
          <a:p>
            <a:endParaRPr lang="en-US" dirty="0"/>
          </a:p>
          <a:p>
            <a:endParaRPr lang="en-US" dirty="0"/>
          </a:p>
        </p:txBody>
      </p:sp>
    </p:spTree>
    <p:extLst>
      <p:ext uri="{BB962C8B-B14F-4D97-AF65-F5344CB8AC3E}">
        <p14:creationId xmlns:p14="http://schemas.microsoft.com/office/powerpoint/2010/main" val="421475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Approaches</a:t>
            </a:r>
          </a:p>
        </p:txBody>
      </p:sp>
      <p:sp>
        <p:nvSpPr>
          <p:cNvPr id="3" name="Content Placeholder 2"/>
          <p:cNvSpPr>
            <a:spLocks noGrp="1"/>
          </p:cNvSpPr>
          <p:nvPr>
            <p:ph idx="1"/>
          </p:nvPr>
        </p:nvSpPr>
        <p:spPr/>
        <p:txBody>
          <a:bodyPr>
            <a:normAutofit/>
          </a:bodyPr>
          <a:lstStyle/>
          <a:p>
            <a:r>
              <a:rPr lang="en-US" b="1" dirty="0" err="1"/>
              <a:t>Kruskal's</a:t>
            </a:r>
            <a:r>
              <a:rPr lang="en-US" b="1" dirty="0"/>
              <a:t> algorithm:</a:t>
            </a:r>
            <a:r>
              <a:rPr lang="en-US" dirty="0"/>
              <a:t> Add edges to the MST in order of increasing cost unless it causes a cycle</a:t>
            </a:r>
          </a:p>
          <a:p>
            <a:r>
              <a:rPr lang="en-US" b="1" dirty="0"/>
              <a:t>Prim's algorithm:</a:t>
            </a:r>
            <a:r>
              <a:rPr lang="en-US" dirty="0"/>
              <a:t> Grow outward from a node, always adding the cheapest edge to a node that is not yet in the MST</a:t>
            </a:r>
          </a:p>
          <a:p>
            <a:r>
              <a:rPr lang="en-US" b="1" dirty="0"/>
              <a:t>Backwards </a:t>
            </a:r>
            <a:r>
              <a:rPr lang="en-US" b="1" dirty="0" err="1"/>
              <a:t>Kruskal's</a:t>
            </a:r>
            <a:r>
              <a:rPr lang="en-US" b="1" dirty="0"/>
              <a:t> algorithm:</a:t>
            </a:r>
            <a:r>
              <a:rPr lang="en-US" dirty="0"/>
              <a:t> Remove edges from the original graph in order of decreasing cost unless it disconnects the graph</a:t>
            </a:r>
          </a:p>
          <a:p>
            <a:r>
              <a:rPr lang="en-US" dirty="0"/>
              <a:t>All three algorithms work!</a:t>
            </a:r>
          </a:p>
          <a:p>
            <a:pPr marL="457200" lvl="1" indent="0">
              <a:buNone/>
            </a:pPr>
            <a:endParaRPr lang="en-US" dirty="0"/>
          </a:p>
        </p:txBody>
      </p:sp>
    </p:spTree>
    <p:extLst>
      <p:ext uri="{BB962C8B-B14F-4D97-AF65-F5344CB8AC3E}">
        <p14:creationId xmlns:p14="http://schemas.microsoft.com/office/powerpoint/2010/main" val="225379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MST example</a:t>
            </a:r>
          </a:p>
        </p:txBody>
      </p:sp>
      <p:sp>
        <p:nvSpPr>
          <p:cNvPr id="4" name="Oval 3"/>
          <p:cNvSpPr/>
          <p:nvPr/>
        </p:nvSpPr>
        <p:spPr>
          <a:xfrm>
            <a:off x="2340097" y="1957331"/>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a:t>
            </a:r>
          </a:p>
        </p:txBody>
      </p:sp>
      <p:sp>
        <p:nvSpPr>
          <p:cNvPr id="5" name="Oval 4"/>
          <p:cNvSpPr/>
          <p:nvPr/>
        </p:nvSpPr>
        <p:spPr>
          <a:xfrm>
            <a:off x="9410700" y="617088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a:t>
            </a:r>
          </a:p>
        </p:txBody>
      </p:sp>
      <p:sp>
        <p:nvSpPr>
          <p:cNvPr id="6" name="Oval 5"/>
          <p:cNvSpPr/>
          <p:nvPr/>
        </p:nvSpPr>
        <p:spPr>
          <a:xfrm>
            <a:off x="9677400" y="1953808"/>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a:t>
            </a:r>
          </a:p>
        </p:txBody>
      </p:sp>
      <p:sp>
        <p:nvSpPr>
          <p:cNvPr id="7" name="Oval 6"/>
          <p:cNvSpPr/>
          <p:nvPr/>
        </p:nvSpPr>
        <p:spPr>
          <a:xfrm>
            <a:off x="4282581" y="4327429"/>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F</a:t>
            </a:r>
          </a:p>
        </p:txBody>
      </p:sp>
      <p:sp>
        <p:nvSpPr>
          <p:cNvPr id="8" name="Oval 7"/>
          <p:cNvSpPr/>
          <p:nvPr/>
        </p:nvSpPr>
        <p:spPr>
          <a:xfrm>
            <a:off x="4328254" y="177677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B</a:t>
            </a:r>
          </a:p>
        </p:txBody>
      </p:sp>
      <p:sp>
        <p:nvSpPr>
          <p:cNvPr id="9" name="Oval 8"/>
          <p:cNvSpPr/>
          <p:nvPr/>
        </p:nvSpPr>
        <p:spPr>
          <a:xfrm>
            <a:off x="2378197" y="3628224"/>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E</a:t>
            </a:r>
          </a:p>
        </p:txBody>
      </p:sp>
      <p:sp>
        <p:nvSpPr>
          <p:cNvPr id="10" name="Oval 9"/>
          <p:cNvSpPr/>
          <p:nvPr/>
        </p:nvSpPr>
        <p:spPr>
          <a:xfrm>
            <a:off x="6163101" y="4538074"/>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G</a:t>
            </a:r>
          </a:p>
        </p:txBody>
      </p:sp>
      <p:sp>
        <p:nvSpPr>
          <p:cNvPr id="12" name="Oval 11"/>
          <p:cNvSpPr/>
          <p:nvPr/>
        </p:nvSpPr>
        <p:spPr>
          <a:xfrm>
            <a:off x="5514264" y="2416222"/>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a:t>
            </a:r>
          </a:p>
        </p:txBody>
      </p:sp>
      <p:sp>
        <p:nvSpPr>
          <p:cNvPr id="13" name="Oval 12"/>
          <p:cNvSpPr/>
          <p:nvPr/>
        </p:nvSpPr>
        <p:spPr>
          <a:xfrm>
            <a:off x="1981200" y="5982295"/>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J</a:t>
            </a:r>
          </a:p>
        </p:txBody>
      </p:sp>
      <p:sp>
        <p:nvSpPr>
          <p:cNvPr id="14" name="Oval 13"/>
          <p:cNvSpPr/>
          <p:nvPr/>
        </p:nvSpPr>
        <p:spPr>
          <a:xfrm>
            <a:off x="7661483" y="383294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H</a:t>
            </a:r>
          </a:p>
        </p:txBody>
      </p:sp>
      <p:sp>
        <p:nvSpPr>
          <p:cNvPr id="15" name="Oval 14"/>
          <p:cNvSpPr/>
          <p:nvPr/>
        </p:nvSpPr>
        <p:spPr>
          <a:xfrm>
            <a:off x="4344460" y="6147849"/>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K</a:t>
            </a:r>
          </a:p>
        </p:txBody>
      </p:sp>
      <p:sp>
        <p:nvSpPr>
          <p:cNvPr id="16" name="Oval 15"/>
          <p:cNvSpPr/>
          <p:nvPr/>
        </p:nvSpPr>
        <p:spPr>
          <a:xfrm>
            <a:off x="7381164" y="2296163"/>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D</a:t>
            </a:r>
          </a:p>
        </p:txBody>
      </p:sp>
      <p:cxnSp>
        <p:nvCxnSpPr>
          <p:cNvPr id="18" name="Straight Connector 17"/>
          <p:cNvCxnSpPr>
            <a:stCxn id="8" idx="4"/>
            <a:endCxn id="7" idx="0"/>
          </p:cNvCxnSpPr>
          <p:nvPr/>
        </p:nvCxnSpPr>
        <p:spPr>
          <a:xfrm flipH="1">
            <a:off x="4549282" y="2310171"/>
            <a:ext cx="45673" cy="20172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4" idx="6"/>
            <a:endCxn id="8" idx="2"/>
          </p:cNvCxnSpPr>
          <p:nvPr/>
        </p:nvCxnSpPr>
        <p:spPr>
          <a:xfrm flipV="1">
            <a:off x="2873498" y="2043471"/>
            <a:ext cx="1454757" cy="1805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9" idx="6"/>
            <a:endCxn id="7" idx="2"/>
          </p:cNvCxnSpPr>
          <p:nvPr/>
        </p:nvCxnSpPr>
        <p:spPr>
          <a:xfrm>
            <a:off x="2911597" y="3894925"/>
            <a:ext cx="1370984" cy="6992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7" idx="4"/>
            <a:endCxn id="15" idx="0"/>
          </p:cNvCxnSpPr>
          <p:nvPr/>
        </p:nvCxnSpPr>
        <p:spPr>
          <a:xfrm>
            <a:off x="4549282" y="4860829"/>
            <a:ext cx="61879" cy="12870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7"/>
          </p:cNvCxnSpPr>
          <p:nvPr/>
        </p:nvCxnSpPr>
        <p:spPr>
          <a:xfrm flipH="1">
            <a:off x="2436486" y="4782714"/>
            <a:ext cx="1924211" cy="12776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2" idx="3"/>
            <a:endCxn id="7" idx="7"/>
          </p:cNvCxnSpPr>
          <p:nvPr/>
        </p:nvCxnSpPr>
        <p:spPr>
          <a:xfrm flipH="1">
            <a:off x="4737867" y="2871508"/>
            <a:ext cx="854513" cy="153403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0" idx="3"/>
            <a:endCxn id="15" idx="7"/>
          </p:cNvCxnSpPr>
          <p:nvPr/>
        </p:nvCxnSpPr>
        <p:spPr>
          <a:xfrm flipH="1">
            <a:off x="4799746" y="4993360"/>
            <a:ext cx="1441471" cy="12326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2" idx="6"/>
            <a:endCxn id="16" idx="2"/>
          </p:cNvCxnSpPr>
          <p:nvPr/>
        </p:nvCxnSpPr>
        <p:spPr>
          <a:xfrm flipV="1">
            <a:off x="6047664" y="2562864"/>
            <a:ext cx="1333500" cy="1200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6" idx="4"/>
            <a:endCxn id="5" idx="7"/>
          </p:cNvCxnSpPr>
          <p:nvPr/>
        </p:nvCxnSpPr>
        <p:spPr>
          <a:xfrm flipH="1">
            <a:off x="9865986" y="2487209"/>
            <a:ext cx="78115" cy="376178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4" idx="5"/>
            <a:endCxn id="5" idx="0"/>
          </p:cNvCxnSpPr>
          <p:nvPr/>
        </p:nvCxnSpPr>
        <p:spPr>
          <a:xfrm>
            <a:off x="8116768" y="4288226"/>
            <a:ext cx="1560632" cy="188265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2" idx="4"/>
            <a:endCxn id="10" idx="0"/>
          </p:cNvCxnSpPr>
          <p:nvPr/>
        </p:nvCxnSpPr>
        <p:spPr>
          <a:xfrm>
            <a:off x="5780965" y="2949622"/>
            <a:ext cx="648837" cy="158845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0" idx="5"/>
            <a:endCxn id="5" idx="1"/>
          </p:cNvCxnSpPr>
          <p:nvPr/>
        </p:nvCxnSpPr>
        <p:spPr>
          <a:xfrm>
            <a:off x="6618387" y="4993359"/>
            <a:ext cx="2870429" cy="125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4" idx="6"/>
            <a:endCxn id="6" idx="3"/>
          </p:cNvCxnSpPr>
          <p:nvPr/>
        </p:nvCxnSpPr>
        <p:spPr>
          <a:xfrm flipV="1">
            <a:off x="8194883" y="2409094"/>
            <a:ext cx="1560632" cy="169054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6" idx="6"/>
            <a:endCxn id="6" idx="2"/>
          </p:cNvCxnSpPr>
          <p:nvPr/>
        </p:nvCxnSpPr>
        <p:spPr>
          <a:xfrm flipV="1">
            <a:off x="7914564" y="2220509"/>
            <a:ext cx="1762836" cy="34235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9" idx="4"/>
            <a:endCxn id="13" idx="0"/>
          </p:cNvCxnSpPr>
          <p:nvPr/>
        </p:nvCxnSpPr>
        <p:spPr>
          <a:xfrm flipH="1">
            <a:off x="2247901" y="4161625"/>
            <a:ext cx="396997" cy="182067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4" idx="4"/>
            <a:endCxn id="9" idx="0"/>
          </p:cNvCxnSpPr>
          <p:nvPr/>
        </p:nvCxnSpPr>
        <p:spPr>
          <a:xfrm>
            <a:off x="2606797" y="2490732"/>
            <a:ext cx="38100" cy="113749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8" idx="6"/>
            <a:endCxn id="6" idx="1"/>
          </p:cNvCxnSpPr>
          <p:nvPr/>
        </p:nvCxnSpPr>
        <p:spPr>
          <a:xfrm flipV="1">
            <a:off x="4861655" y="2031924"/>
            <a:ext cx="4893861" cy="1154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5" idx="2"/>
            <a:endCxn id="15" idx="6"/>
          </p:cNvCxnSpPr>
          <p:nvPr/>
        </p:nvCxnSpPr>
        <p:spPr>
          <a:xfrm flipH="1" flipV="1">
            <a:off x="4877860" y="6414550"/>
            <a:ext cx="4532840" cy="2303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2" idx="5"/>
            <a:endCxn id="14" idx="2"/>
          </p:cNvCxnSpPr>
          <p:nvPr/>
        </p:nvCxnSpPr>
        <p:spPr>
          <a:xfrm>
            <a:off x="5969549" y="2871508"/>
            <a:ext cx="1691934" cy="122813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16" idx="4"/>
            <a:endCxn id="14" idx="0"/>
          </p:cNvCxnSpPr>
          <p:nvPr/>
        </p:nvCxnSpPr>
        <p:spPr>
          <a:xfrm>
            <a:off x="7647865" y="2829564"/>
            <a:ext cx="280319" cy="100337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10" idx="2"/>
            <a:endCxn id="7" idx="6"/>
          </p:cNvCxnSpPr>
          <p:nvPr/>
        </p:nvCxnSpPr>
        <p:spPr>
          <a:xfrm flipH="1" flipV="1">
            <a:off x="4815981" y="4594130"/>
            <a:ext cx="1347120" cy="21064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8" idx="3"/>
            <a:endCxn id="9" idx="7"/>
          </p:cNvCxnSpPr>
          <p:nvPr/>
        </p:nvCxnSpPr>
        <p:spPr>
          <a:xfrm flipH="1">
            <a:off x="2833483" y="2232055"/>
            <a:ext cx="1572887" cy="147428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8918604" y="3247225"/>
            <a:ext cx="455285" cy="461665"/>
          </a:xfrm>
          <a:prstGeom prst="rect">
            <a:avLst/>
          </a:prstGeom>
          <a:noFill/>
        </p:spPr>
        <p:txBody>
          <a:bodyPr wrap="square" rtlCol="0" anchor="ctr">
            <a:spAutoFit/>
          </a:bodyPr>
          <a:lstStyle/>
          <a:p>
            <a:pPr algn="ctr"/>
            <a:r>
              <a:rPr lang="en-US" sz="2400" dirty="0"/>
              <a:t>5</a:t>
            </a:r>
          </a:p>
        </p:txBody>
      </p:sp>
      <p:sp>
        <p:nvSpPr>
          <p:cNvPr id="132" name="TextBox 131"/>
          <p:cNvSpPr txBox="1"/>
          <p:nvPr/>
        </p:nvSpPr>
        <p:spPr>
          <a:xfrm>
            <a:off x="2161001" y="2785560"/>
            <a:ext cx="455285" cy="461665"/>
          </a:xfrm>
          <a:prstGeom prst="rect">
            <a:avLst/>
          </a:prstGeom>
          <a:noFill/>
        </p:spPr>
        <p:txBody>
          <a:bodyPr wrap="square" rtlCol="0" anchor="ctr">
            <a:spAutoFit/>
          </a:bodyPr>
          <a:lstStyle/>
          <a:p>
            <a:pPr algn="ctr"/>
            <a:r>
              <a:rPr lang="en-US" sz="2400" dirty="0"/>
              <a:t>3</a:t>
            </a:r>
          </a:p>
        </p:txBody>
      </p:sp>
      <p:sp>
        <p:nvSpPr>
          <p:cNvPr id="133" name="TextBox 132"/>
          <p:cNvSpPr txBox="1"/>
          <p:nvPr/>
        </p:nvSpPr>
        <p:spPr>
          <a:xfrm>
            <a:off x="8807948" y="4668235"/>
            <a:ext cx="602752" cy="461665"/>
          </a:xfrm>
          <a:prstGeom prst="rect">
            <a:avLst/>
          </a:prstGeom>
          <a:noFill/>
        </p:spPr>
        <p:txBody>
          <a:bodyPr wrap="square" rtlCol="0" anchor="ctr">
            <a:spAutoFit/>
          </a:bodyPr>
          <a:lstStyle/>
          <a:p>
            <a:pPr algn="ctr"/>
            <a:r>
              <a:rPr lang="en-US" sz="2400" dirty="0"/>
              <a:t>11</a:t>
            </a:r>
          </a:p>
        </p:txBody>
      </p:sp>
      <p:sp>
        <p:nvSpPr>
          <p:cNvPr id="134" name="TextBox 133"/>
          <p:cNvSpPr txBox="1"/>
          <p:nvPr/>
        </p:nvSpPr>
        <p:spPr>
          <a:xfrm>
            <a:off x="9884590" y="3881736"/>
            <a:ext cx="455285" cy="461665"/>
          </a:xfrm>
          <a:prstGeom prst="rect">
            <a:avLst/>
          </a:prstGeom>
          <a:noFill/>
        </p:spPr>
        <p:txBody>
          <a:bodyPr wrap="square" rtlCol="0" anchor="ctr">
            <a:spAutoFit/>
          </a:bodyPr>
          <a:lstStyle/>
          <a:p>
            <a:pPr algn="ctr"/>
            <a:r>
              <a:rPr lang="en-US" sz="2400" dirty="0"/>
              <a:t>6</a:t>
            </a:r>
          </a:p>
        </p:txBody>
      </p:sp>
      <p:sp>
        <p:nvSpPr>
          <p:cNvPr id="135" name="TextBox 134"/>
          <p:cNvSpPr txBox="1"/>
          <p:nvPr/>
        </p:nvSpPr>
        <p:spPr>
          <a:xfrm>
            <a:off x="7788024" y="5042678"/>
            <a:ext cx="455285" cy="461665"/>
          </a:xfrm>
          <a:prstGeom prst="rect">
            <a:avLst/>
          </a:prstGeom>
          <a:noFill/>
        </p:spPr>
        <p:txBody>
          <a:bodyPr wrap="square" rtlCol="0" anchor="ctr">
            <a:spAutoFit/>
          </a:bodyPr>
          <a:lstStyle/>
          <a:p>
            <a:pPr algn="ctr"/>
            <a:r>
              <a:rPr lang="en-US" sz="2400" dirty="0"/>
              <a:t>5</a:t>
            </a:r>
          </a:p>
        </p:txBody>
      </p:sp>
      <p:sp>
        <p:nvSpPr>
          <p:cNvPr id="136" name="TextBox 135"/>
          <p:cNvSpPr txBox="1"/>
          <p:nvPr/>
        </p:nvSpPr>
        <p:spPr>
          <a:xfrm>
            <a:off x="6701417" y="5878434"/>
            <a:ext cx="455285" cy="461665"/>
          </a:xfrm>
          <a:prstGeom prst="rect">
            <a:avLst/>
          </a:prstGeom>
          <a:noFill/>
        </p:spPr>
        <p:txBody>
          <a:bodyPr wrap="square" rtlCol="0" anchor="ctr">
            <a:spAutoFit/>
          </a:bodyPr>
          <a:lstStyle/>
          <a:p>
            <a:pPr algn="ctr"/>
            <a:r>
              <a:rPr lang="en-US" sz="2400" dirty="0"/>
              <a:t>1</a:t>
            </a:r>
          </a:p>
        </p:txBody>
      </p:sp>
      <p:sp>
        <p:nvSpPr>
          <p:cNvPr id="137" name="TextBox 136"/>
          <p:cNvSpPr txBox="1"/>
          <p:nvPr/>
        </p:nvSpPr>
        <p:spPr>
          <a:xfrm>
            <a:off x="4068122" y="5188653"/>
            <a:ext cx="455285" cy="461665"/>
          </a:xfrm>
          <a:prstGeom prst="rect">
            <a:avLst/>
          </a:prstGeom>
          <a:noFill/>
        </p:spPr>
        <p:txBody>
          <a:bodyPr wrap="square" rtlCol="0" anchor="ctr">
            <a:spAutoFit/>
          </a:bodyPr>
          <a:lstStyle/>
          <a:p>
            <a:pPr algn="ctr"/>
            <a:r>
              <a:rPr lang="en-US" sz="2400" dirty="0"/>
              <a:t>4</a:t>
            </a:r>
          </a:p>
        </p:txBody>
      </p:sp>
      <p:sp>
        <p:nvSpPr>
          <p:cNvPr id="138" name="TextBox 137"/>
          <p:cNvSpPr txBox="1"/>
          <p:nvPr/>
        </p:nvSpPr>
        <p:spPr>
          <a:xfrm>
            <a:off x="4825006" y="3099658"/>
            <a:ext cx="455285" cy="461665"/>
          </a:xfrm>
          <a:prstGeom prst="rect">
            <a:avLst/>
          </a:prstGeom>
          <a:noFill/>
        </p:spPr>
        <p:txBody>
          <a:bodyPr wrap="square" rtlCol="0" anchor="ctr">
            <a:spAutoFit/>
          </a:bodyPr>
          <a:lstStyle/>
          <a:p>
            <a:pPr algn="ctr"/>
            <a:r>
              <a:rPr lang="en-US" sz="2400" dirty="0"/>
              <a:t>3</a:t>
            </a:r>
          </a:p>
        </p:txBody>
      </p:sp>
      <p:sp>
        <p:nvSpPr>
          <p:cNvPr id="139" name="TextBox 138"/>
          <p:cNvSpPr txBox="1"/>
          <p:nvPr/>
        </p:nvSpPr>
        <p:spPr>
          <a:xfrm>
            <a:off x="7040514" y="1492144"/>
            <a:ext cx="455285" cy="461665"/>
          </a:xfrm>
          <a:prstGeom prst="rect">
            <a:avLst/>
          </a:prstGeom>
          <a:noFill/>
        </p:spPr>
        <p:txBody>
          <a:bodyPr wrap="square" rtlCol="0" anchor="ctr">
            <a:spAutoFit/>
          </a:bodyPr>
          <a:lstStyle/>
          <a:p>
            <a:pPr algn="ctr"/>
            <a:r>
              <a:rPr lang="en-US" sz="2400" dirty="0"/>
              <a:t>8</a:t>
            </a:r>
          </a:p>
        </p:txBody>
      </p:sp>
      <p:sp>
        <p:nvSpPr>
          <p:cNvPr id="140" name="TextBox 139"/>
          <p:cNvSpPr txBox="1"/>
          <p:nvPr/>
        </p:nvSpPr>
        <p:spPr>
          <a:xfrm>
            <a:off x="4091244" y="3147689"/>
            <a:ext cx="455285" cy="461665"/>
          </a:xfrm>
          <a:prstGeom prst="rect">
            <a:avLst/>
          </a:prstGeom>
          <a:noFill/>
        </p:spPr>
        <p:txBody>
          <a:bodyPr wrap="square" rtlCol="0" anchor="ctr">
            <a:spAutoFit/>
          </a:bodyPr>
          <a:lstStyle/>
          <a:p>
            <a:pPr algn="ctr"/>
            <a:r>
              <a:rPr lang="en-US" sz="2400" dirty="0"/>
              <a:t>5</a:t>
            </a:r>
          </a:p>
        </p:txBody>
      </p:sp>
      <p:sp>
        <p:nvSpPr>
          <p:cNvPr id="141" name="TextBox 140"/>
          <p:cNvSpPr txBox="1"/>
          <p:nvPr/>
        </p:nvSpPr>
        <p:spPr>
          <a:xfrm>
            <a:off x="3149686" y="2505136"/>
            <a:ext cx="566338" cy="461665"/>
          </a:xfrm>
          <a:prstGeom prst="rect">
            <a:avLst/>
          </a:prstGeom>
          <a:noFill/>
        </p:spPr>
        <p:txBody>
          <a:bodyPr wrap="square" rtlCol="0" anchor="ctr">
            <a:spAutoFit/>
          </a:bodyPr>
          <a:lstStyle/>
          <a:p>
            <a:pPr algn="ctr"/>
            <a:r>
              <a:rPr lang="en-US" sz="2400" dirty="0"/>
              <a:t>12</a:t>
            </a:r>
          </a:p>
        </p:txBody>
      </p:sp>
      <p:sp>
        <p:nvSpPr>
          <p:cNvPr id="142" name="TextBox 141"/>
          <p:cNvSpPr txBox="1"/>
          <p:nvPr/>
        </p:nvSpPr>
        <p:spPr>
          <a:xfrm>
            <a:off x="3356510" y="5378829"/>
            <a:ext cx="455285" cy="461665"/>
          </a:xfrm>
          <a:prstGeom prst="rect">
            <a:avLst/>
          </a:prstGeom>
          <a:noFill/>
        </p:spPr>
        <p:txBody>
          <a:bodyPr wrap="square" rtlCol="0" anchor="ctr">
            <a:spAutoFit/>
          </a:bodyPr>
          <a:lstStyle/>
          <a:p>
            <a:pPr algn="ctr"/>
            <a:r>
              <a:rPr lang="en-US" sz="2400" dirty="0"/>
              <a:t>9</a:t>
            </a:r>
          </a:p>
        </p:txBody>
      </p:sp>
      <p:sp>
        <p:nvSpPr>
          <p:cNvPr id="143" name="TextBox 142"/>
          <p:cNvSpPr txBox="1"/>
          <p:nvPr/>
        </p:nvSpPr>
        <p:spPr>
          <a:xfrm>
            <a:off x="1980660" y="4611534"/>
            <a:ext cx="455285" cy="461665"/>
          </a:xfrm>
          <a:prstGeom prst="rect">
            <a:avLst/>
          </a:prstGeom>
          <a:noFill/>
        </p:spPr>
        <p:txBody>
          <a:bodyPr wrap="square" rtlCol="0" anchor="ctr">
            <a:spAutoFit/>
          </a:bodyPr>
          <a:lstStyle/>
          <a:p>
            <a:pPr algn="ctr"/>
            <a:r>
              <a:rPr lang="en-US" sz="2400" dirty="0"/>
              <a:t>2</a:t>
            </a:r>
          </a:p>
        </p:txBody>
      </p:sp>
      <p:sp>
        <p:nvSpPr>
          <p:cNvPr id="144" name="TextBox 143"/>
          <p:cNvSpPr txBox="1"/>
          <p:nvPr/>
        </p:nvSpPr>
        <p:spPr>
          <a:xfrm>
            <a:off x="3225886" y="1626255"/>
            <a:ext cx="455285" cy="461665"/>
          </a:xfrm>
          <a:prstGeom prst="rect">
            <a:avLst/>
          </a:prstGeom>
          <a:noFill/>
        </p:spPr>
        <p:txBody>
          <a:bodyPr wrap="square" rtlCol="0" anchor="ctr">
            <a:spAutoFit/>
          </a:bodyPr>
          <a:lstStyle/>
          <a:p>
            <a:pPr algn="ctr"/>
            <a:r>
              <a:rPr lang="en-US" sz="2400" dirty="0"/>
              <a:t>7</a:t>
            </a:r>
          </a:p>
        </p:txBody>
      </p:sp>
      <p:sp>
        <p:nvSpPr>
          <p:cNvPr id="145" name="TextBox 144"/>
          <p:cNvSpPr txBox="1"/>
          <p:nvPr/>
        </p:nvSpPr>
        <p:spPr>
          <a:xfrm>
            <a:off x="7300492" y="2985490"/>
            <a:ext cx="455285" cy="461665"/>
          </a:xfrm>
          <a:prstGeom prst="rect">
            <a:avLst/>
          </a:prstGeom>
          <a:noFill/>
        </p:spPr>
        <p:txBody>
          <a:bodyPr wrap="square" rtlCol="0" anchor="ctr">
            <a:spAutoFit/>
          </a:bodyPr>
          <a:lstStyle/>
          <a:p>
            <a:pPr algn="ctr"/>
            <a:r>
              <a:rPr lang="en-US" sz="2400" dirty="0"/>
              <a:t>1</a:t>
            </a:r>
          </a:p>
        </p:txBody>
      </p:sp>
      <p:sp>
        <p:nvSpPr>
          <p:cNvPr id="146" name="TextBox 145"/>
          <p:cNvSpPr txBox="1"/>
          <p:nvPr/>
        </p:nvSpPr>
        <p:spPr>
          <a:xfrm>
            <a:off x="6511973" y="3420071"/>
            <a:ext cx="455285" cy="461665"/>
          </a:xfrm>
          <a:prstGeom prst="rect">
            <a:avLst/>
          </a:prstGeom>
          <a:noFill/>
        </p:spPr>
        <p:txBody>
          <a:bodyPr wrap="square" rtlCol="0" anchor="ctr">
            <a:spAutoFit/>
          </a:bodyPr>
          <a:lstStyle/>
          <a:p>
            <a:pPr algn="ctr"/>
            <a:r>
              <a:rPr lang="en-US" sz="2400" dirty="0"/>
              <a:t>9</a:t>
            </a:r>
          </a:p>
        </p:txBody>
      </p:sp>
      <p:sp>
        <p:nvSpPr>
          <p:cNvPr id="147" name="TextBox 146"/>
          <p:cNvSpPr txBox="1"/>
          <p:nvPr/>
        </p:nvSpPr>
        <p:spPr>
          <a:xfrm>
            <a:off x="5661856" y="3514563"/>
            <a:ext cx="455285" cy="461665"/>
          </a:xfrm>
          <a:prstGeom prst="rect">
            <a:avLst/>
          </a:prstGeom>
          <a:noFill/>
        </p:spPr>
        <p:txBody>
          <a:bodyPr wrap="square" rtlCol="0" anchor="ctr">
            <a:spAutoFit/>
          </a:bodyPr>
          <a:lstStyle/>
          <a:p>
            <a:pPr algn="ctr"/>
            <a:r>
              <a:rPr lang="en-US" sz="2400" dirty="0"/>
              <a:t>5</a:t>
            </a:r>
          </a:p>
        </p:txBody>
      </p:sp>
      <p:sp>
        <p:nvSpPr>
          <p:cNvPr id="148" name="TextBox 147"/>
          <p:cNvSpPr txBox="1"/>
          <p:nvPr/>
        </p:nvSpPr>
        <p:spPr>
          <a:xfrm>
            <a:off x="5290236" y="4108758"/>
            <a:ext cx="455285" cy="461665"/>
          </a:xfrm>
          <a:prstGeom prst="rect">
            <a:avLst/>
          </a:prstGeom>
          <a:noFill/>
        </p:spPr>
        <p:txBody>
          <a:bodyPr wrap="square" rtlCol="0" anchor="ctr">
            <a:spAutoFit/>
          </a:bodyPr>
          <a:lstStyle/>
          <a:p>
            <a:pPr algn="ctr"/>
            <a:r>
              <a:rPr lang="en-US" sz="2400" dirty="0"/>
              <a:t>4</a:t>
            </a:r>
          </a:p>
        </p:txBody>
      </p:sp>
      <p:sp>
        <p:nvSpPr>
          <p:cNvPr id="149" name="TextBox 148"/>
          <p:cNvSpPr txBox="1"/>
          <p:nvPr/>
        </p:nvSpPr>
        <p:spPr>
          <a:xfrm>
            <a:off x="5028742" y="5127105"/>
            <a:ext cx="571780" cy="461665"/>
          </a:xfrm>
          <a:prstGeom prst="rect">
            <a:avLst/>
          </a:prstGeom>
          <a:noFill/>
        </p:spPr>
        <p:txBody>
          <a:bodyPr wrap="square" rtlCol="0" anchor="ctr">
            <a:spAutoFit/>
          </a:bodyPr>
          <a:lstStyle/>
          <a:p>
            <a:pPr algn="ctr"/>
            <a:r>
              <a:rPr lang="en-US" sz="2400" dirty="0"/>
              <a:t>10</a:t>
            </a:r>
          </a:p>
        </p:txBody>
      </p:sp>
      <p:sp>
        <p:nvSpPr>
          <p:cNvPr id="150" name="TextBox 149"/>
          <p:cNvSpPr txBox="1"/>
          <p:nvPr/>
        </p:nvSpPr>
        <p:spPr>
          <a:xfrm>
            <a:off x="6631316" y="2586336"/>
            <a:ext cx="455285" cy="461665"/>
          </a:xfrm>
          <a:prstGeom prst="rect">
            <a:avLst/>
          </a:prstGeom>
          <a:noFill/>
        </p:spPr>
        <p:txBody>
          <a:bodyPr wrap="square" rtlCol="0" anchor="ctr">
            <a:spAutoFit/>
          </a:bodyPr>
          <a:lstStyle/>
          <a:p>
            <a:pPr algn="ctr"/>
            <a:r>
              <a:rPr lang="en-US" sz="2400" dirty="0"/>
              <a:t>2</a:t>
            </a:r>
          </a:p>
        </p:txBody>
      </p:sp>
      <p:sp>
        <p:nvSpPr>
          <p:cNvPr id="151" name="TextBox 150"/>
          <p:cNvSpPr txBox="1"/>
          <p:nvPr/>
        </p:nvSpPr>
        <p:spPr>
          <a:xfrm>
            <a:off x="8383916" y="2362201"/>
            <a:ext cx="455285" cy="461665"/>
          </a:xfrm>
          <a:prstGeom prst="rect">
            <a:avLst/>
          </a:prstGeom>
          <a:noFill/>
        </p:spPr>
        <p:txBody>
          <a:bodyPr wrap="square" rtlCol="0" anchor="ctr">
            <a:spAutoFit/>
          </a:bodyPr>
          <a:lstStyle/>
          <a:p>
            <a:pPr algn="ctr"/>
            <a:r>
              <a:rPr lang="en-US" sz="2400" dirty="0"/>
              <a:t>4</a:t>
            </a:r>
          </a:p>
        </p:txBody>
      </p:sp>
      <p:sp>
        <p:nvSpPr>
          <p:cNvPr id="152" name="TextBox 151"/>
          <p:cNvSpPr txBox="1"/>
          <p:nvPr/>
        </p:nvSpPr>
        <p:spPr>
          <a:xfrm>
            <a:off x="3478156" y="3675008"/>
            <a:ext cx="455285" cy="461665"/>
          </a:xfrm>
          <a:prstGeom prst="rect">
            <a:avLst/>
          </a:prstGeom>
          <a:noFill/>
        </p:spPr>
        <p:txBody>
          <a:bodyPr wrap="square" rtlCol="0" anchor="ctr">
            <a:spAutoFit/>
          </a:bodyPr>
          <a:lstStyle/>
          <a:p>
            <a:pPr algn="ctr"/>
            <a:r>
              <a:rPr lang="en-US" sz="2400" dirty="0"/>
              <a:t>1</a:t>
            </a:r>
          </a:p>
        </p:txBody>
      </p:sp>
    </p:spTree>
    <p:extLst>
      <p:ext uri="{BB962C8B-B14F-4D97-AF65-F5344CB8AC3E}">
        <p14:creationId xmlns:p14="http://schemas.microsoft.com/office/powerpoint/2010/main" val="2036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Clustering</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95165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Clustering</a:t>
            </a:r>
          </a:p>
        </p:txBody>
      </p:sp>
      <p:sp>
        <p:nvSpPr>
          <p:cNvPr id="5" name="Content Placeholder 4"/>
          <p:cNvSpPr>
            <a:spLocks noGrp="1"/>
          </p:cNvSpPr>
          <p:nvPr>
            <p:ph idx="1"/>
          </p:nvPr>
        </p:nvSpPr>
        <p:spPr/>
        <p:txBody>
          <a:bodyPr/>
          <a:lstStyle/>
          <a:p>
            <a:r>
              <a:rPr lang="en-US" dirty="0"/>
              <a:t>Imagine you have a set of objects</a:t>
            </a:r>
          </a:p>
          <a:p>
            <a:pPr lvl="1"/>
            <a:r>
              <a:rPr lang="en-US" dirty="0"/>
              <a:t>Photographs</a:t>
            </a:r>
          </a:p>
          <a:p>
            <a:pPr lvl="1"/>
            <a:r>
              <a:rPr lang="en-US" dirty="0"/>
              <a:t>Documents</a:t>
            </a:r>
          </a:p>
          <a:p>
            <a:pPr lvl="1"/>
            <a:r>
              <a:rPr lang="en-US" dirty="0"/>
              <a:t>Microorganisms</a:t>
            </a:r>
          </a:p>
          <a:p>
            <a:r>
              <a:rPr lang="en-US" dirty="0"/>
              <a:t>You want to classify them into related groups</a:t>
            </a:r>
          </a:p>
          <a:p>
            <a:r>
              <a:rPr lang="en-US" dirty="0"/>
              <a:t>Usually, you have some </a:t>
            </a:r>
            <a:r>
              <a:rPr lang="en-US" b="1" dirty="0"/>
              <a:t>distance function</a:t>
            </a:r>
            <a:r>
              <a:rPr lang="en-US" dirty="0"/>
              <a:t> that says how far away any two objects are</a:t>
            </a:r>
          </a:p>
          <a:p>
            <a:r>
              <a:rPr lang="en-US" dirty="0"/>
              <a:t>You want to group together objects so that all the objects in a group are close</a:t>
            </a:r>
          </a:p>
        </p:txBody>
      </p:sp>
    </p:spTree>
    <p:extLst>
      <p:ext uri="{BB962C8B-B14F-4D97-AF65-F5344CB8AC3E}">
        <p14:creationId xmlns:p14="http://schemas.microsoft.com/office/powerpoint/2010/main" val="52958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Notes about distance</a:t>
            </a:r>
          </a:p>
        </p:txBody>
      </p:sp>
      <p:sp>
        <p:nvSpPr>
          <p:cNvPr id="3" name="Content Placeholder 2"/>
          <p:cNvSpPr>
            <a:spLocks noGrp="1"/>
          </p:cNvSpPr>
          <p:nvPr>
            <p:ph idx="1"/>
          </p:nvPr>
        </p:nvSpPr>
        <p:spPr/>
        <p:txBody>
          <a:bodyPr>
            <a:normAutofit/>
          </a:bodyPr>
          <a:lstStyle/>
          <a:p>
            <a:r>
              <a:rPr lang="en-US" dirty="0"/>
              <a:t>The distance function is usually defined between all points</a:t>
            </a:r>
          </a:p>
          <a:p>
            <a:pPr lvl="1"/>
            <a:r>
              <a:rPr lang="en-US" dirty="0"/>
              <a:t>If the points are in the plane or another Euclidean space, the distance could simply be the distance between them</a:t>
            </a:r>
          </a:p>
          <a:p>
            <a:pPr lvl="1"/>
            <a:r>
              <a:rPr lang="en-US" dirty="0"/>
              <a:t>A more flexible way to define distance is as weights on graph edges in a complete graph</a:t>
            </a:r>
          </a:p>
          <a:p>
            <a:r>
              <a:rPr lang="en-US" dirty="0"/>
              <a:t>The distance between a point and itself is 0</a:t>
            </a:r>
          </a:p>
          <a:p>
            <a:r>
              <a:rPr lang="en-US" dirty="0"/>
              <a:t>The distance between any two distinct points is greater than 0</a:t>
            </a:r>
          </a:p>
          <a:p>
            <a:r>
              <a:rPr lang="en-US" dirty="0"/>
              <a:t>The distance between two points is symmetrical</a:t>
            </a:r>
          </a:p>
        </p:txBody>
      </p:sp>
    </p:spTree>
    <p:extLst>
      <p:ext uri="{BB962C8B-B14F-4D97-AF65-F5344CB8AC3E}">
        <p14:creationId xmlns:p14="http://schemas.microsoft.com/office/powerpoint/2010/main" val="341002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Clustering by maximum spacing</a:t>
            </a:r>
          </a:p>
        </p:txBody>
      </p:sp>
      <p:sp>
        <p:nvSpPr>
          <p:cNvPr id="3" name="Content Placeholder 2"/>
          <p:cNvSpPr>
            <a:spLocks noGrp="1"/>
          </p:cNvSpPr>
          <p:nvPr>
            <p:ph idx="1"/>
          </p:nvPr>
        </p:nvSpPr>
        <p:spPr/>
        <p:txBody>
          <a:bodyPr>
            <a:normAutofit/>
          </a:bodyPr>
          <a:lstStyle/>
          <a:p>
            <a:r>
              <a:rPr lang="en-US" dirty="0"/>
              <a:t>What if we want to divide our objects into k non-empty sets:</a:t>
            </a:r>
          </a:p>
          <a:p>
            <a:pPr lvl="1"/>
            <a:r>
              <a:rPr lang="en-US" b="1" i="1" dirty="0"/>
              <a:t>C</a:t>
            </a:r>
            <a:r>
              <a:rPr lang="en-US" baseline="-25000" dirty="0"/>
              <a:t>1</a:t>
            </a:r>
            <a:r>
              <a:rPr lang="en-US" dirty="0"/>
              <a:t>, </a:t>
            </a:r>
            <a:r>
              <a:rPr lang="en-US" b="1" i="1" dirty="0"/>
              <a:t>C</a:t>
            </a:r>
            <a:r>
              <a:rPr lang="en-US" baseline="-25000" dirty="0"/>
              <a:t>2</a:t>
            </a:r>
            <a:r>
              <a:rPr lang="en-US" dirty="0"/>
              <a:t>,…, </a:t>
            </a:r>
            <a:r>
              <a:rPr lang="en-US" b="1" i="1" dirty="0" err="1"/>
              <a:t>C</a:t>
            </a:r>
            <a:r>
              <a:rPr lang="en-US" b="1" i="1" baseline="-25000" dirty="0" err="1"/>
              <a:t>k</a:t>
            </a:r>
            <a:endParaRPr lang="en-US" b="1" i="1" baseline="-25000" dirty="0"/>
          </a:p>
          <a:p>
            <a:r>
              <a:rPr lang="en-US" dirty="0"/>
              <a:t>The </a:t>
            </a:r>
            <a:r>
              <a:rPr lang="en-US" b="1" dirty="0"/>
              <a:t>spacing</a:t>
            </a:r>
            <a:r>
              <a:rPr lang="en-US" dirty="0"/>
              <a:t> of this </a:t>
            </a:r>
            <a:r>
              <a:rPr lang="en-US" b="1" i="1" dirty="0"/>
              <a:t>k</a:t>
            </a:r>
            <a:r>
              <a:rPr lang="en-US" dirty="0"/>
              <a:t>-clustering is the minimum distance between any pair of points in different clusters</a:t>
            </a:r>
          </a:p>
          <a:p>
            <a:r>
              <a:rPr lang="en-US" dirty="0"/>
              <a:t>We want to find clusters with maximum spacing</a:t>
            </a:r>
          </a:p>
          <a:p>
            <a:pPr lvl="1"/>
            <a:r>
              <a:rPr lang="en-US" dirty="0"/>
              <a:t>There are other metrics to optimize your clusters on</a:t>
            </a:r>
          </a:p>
        </p:txBody>
      </p:sp>
    </p:spTree>
    <p:extLst>
      <p:ext uri="{BB962C8B-B14F-4D97-AF65-F5344CB8AC3E}">
        <p14:creationId xmlns:p14="http://schemas.microsoft.com/office/powerpoint/2010/main" val="411684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a:t>
            </a:r>
          </a:p>
        </p:txBody>
      </p:sp>
      <p:sp>
        <p:nvSpPr>
          <p:cNvPr id="3" name="Content Placeholder 2"/>
          <p:cNvSpPr>
            <a:spLocks noGrp="1"/>
          </p:cNvSpPr>
          <p:nvPr>
            <p:ph idx="1"/>
          </p:nvPr>
        </p:nvSpPr>
        <p:spPr/>
        <p:txBody>
          <a:bodyPr/>
          <a:lstStyle/>
          <a:p>
            <a:r>
              <a:rPr lang="en-US" dirty="0"/>
              <a:t>We don't want to group together objects that are far apart</a:t>
            </a:r>
          </a:p>
          <a:p>
            <a:r>
              <a:rPr lang="en-US" dirty="0"/>
              <a:t>We sort all of the edges by weight and begin adding them back to our graph in order</a:t>
            </a:r>
          </a:p>
          <a:p>
            <a:r>
              <a:rPr lang="en-US" dirty="0"/>
              <a:t>If an edge connects nodes that are already in the same cluster, we skip it</a:t>
            </a:r>
          </a:p>
          <a:p>
            <a:pPr lvl="1"/>
            <a:r>
              <a:rPr lang="en-US" dirty="0"/>
              <a:t>Thus, we don't make cycles</a:t>
            </a:r>
          </a:p>
          <a:p>
            <a:r>
              <a:rPr lang="en-US" dirty="0"/>
              <a:t> We stop when we have </a:t>
            </a:r>
            <a:r>
              <a:rPr lang="en-US" b="1" i="1" dirty="0"/>
              <a:t>k</a:t>
            </a:r>
            <a:r>
              <a:rPr lang="en-US" dirty="0"/>
              <a:t> connected components</a:t>
            </a:r>
          </a:p>
        </p:txBody>
      </p:sp>
    </p:spTree>
    <p:extLst>
      <p:ext uri="{BB962C8B-B14F-4D97-AF65-F5344CB8AC3E}">
        <p14:creationId xmlns:p14="http://schemas.microsoft.com/office/powerpoint/2010/main" val="127868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MST saves the day</a:t>
            </a:r>
          </a:p>
        </p:txBody>
      </p:sp>
      <p:sp>
        <p:nvSpPr>
          <p:cNvPr id="3" name="Content Placeholder 2"/>
          <p:cNvSpPr>
            <a:spLocks noGrp="1"/>
          </p:cNvSpPr>
          <p:nvPr>
            <p:ph idx="1"/>
          </p:nvPr>
        </p:nvSpPr>
        <p:spPr/>
        <p:txBody>
          <a:bodyPr/>
          <a:lstStyle/>
          <a:p>
            <a:r>
              <a:rPr lang="en-US" dirty="0"/>
              <a:t>This algorithm is exactly </a:t>
            </a:r>
            <a:r>
              <a:rPr lang="en-US" dirty="0" err="1"/>
              <a:t>Kruskal's</a:t>
            </a:r>
            <a:r>
              <a:rPr lang="en-US" dirty="0"/>
              <a:t> algorithm</a:t>
            </a:r>
          </a:p>
          <a:p>
            <a:pPr lvl="1"/>
            <a:r>
              <a:rPr lang="en-US" dirty="0"/>
              <a:t>Add edges by increasing size, skipping ones that make a cycle</a:t>
            </a:r>
          </a:p>
          <a:p>
            <a:r>
              <a:rPr lang="en-US" dirty="0"/>
              <a:t>We simply stop when we have </a:t>
            </a:r>
            <a:r>
              <a:rPr lang="en-US" b="1" i="1" dirty="0"/>
              <a:t>k</a:t>
            </a:r>
            <a:r>
              <a:rPr lang="en-US" dirty="0"/>
              <a:t> connected components instead of connecting everything</a:t>
            </a:r>
          </a:p>
          <a:p>
            <a:pPr lvl="1"/>
            <a:r>
              <a:rPr lang="en-US" dirty="0"/>
              <a:t>Alternatively, you can make the MST and delete the </a:t>
            </a:r>
            <a:r>
              <a:rPr lang="en-US" b="1" i="1" dirty="0"/>
              <a:t>k</a:t>
            </a:r>
            <a:r>
              <a:rPr lang="en-US" dirty="0"/>
              <a:t> – 1 most expensive edges</a:t>
            </a:r>
          </a:p>
        </p:txBody>
      </p:sp>
    </p:spTree>
    <p:extLst>
      <p:ext uri="{BB962C8B-B14F-4D97-AF65-F5344CB8AC3E}">
        <p14:creationId xmlns:p14="http://schemas.microsoft.com/office/powerpoint/2010/main" val="232720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Huffman Codes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76039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Prefix codes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We want to make an encoding such that the encoding of one letter is not a prefix of the coding of another letter</a:t>
                </a:r>
              </a:p>
              <a:p>
                <a:pPr lvl="1"/>
                <a:r>
                  <a:rPr lang="en-US" dirty="0"/>
                  <a:t>Such an encoding is called a prefix code</a:t>
                </a:r>
              </a:p>
              <a:p>
                <a:r>
                  <a:rPr lang="en-US" dirty="0"/>
                  <a:t>If you have a prefix code, you can scan bits from left to right and output a letter as soon as it matches</a:t>
                </a:r>
              </a:p>
              <a:p>
                <a:r>
                  <a:rPr lang="en-US" dirty="0"/>
                  <a:t>Example prefix code:</a:t>
                </a:r>
              </a:p>
              <a:p>
                <a:pPr lvl="1"/>
                <a:r>
                  <a:rPr lang="en-US" i="1" dirty="0"/>
                  <a:t>a</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11</a:t>
                </a:r>
              </a:p>
              <a:p>
                <a:pPr lvl="1"/>
                <a:r>
                  <a:rPr lang="en-US" i="1" dirty="0"/>
                  <a:t>b</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01</a:t>
                </a:r>
              </a:p>
              <a:p>
                <a:pPr lvl="1"/>
                <a:r>
                  <a:rPr lang="en-US" i="1" dirty="0"/>
                  <a:t>c</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001</a:t>
                </a:r>
              </a:p>
              <a:p>
                <a:pPr lvl="1"/>
                <a:r>
                  <a:rPr lang="en-US" i="1" dirty="0"/>
                  <a:t>d</a:t>
                </a:r>
                <a:r>
                  <a:rPr lang="en-US" dirty="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10</a:t>
                </a:r>
              </a:p>
              <a:p>
                <a:pPr lvl="1"/>
                <a:r>
                  <a:rPr lang="en-US" i="1" dirty="0"/>
                  <a:t>e</a:t>
                </a:r>
                <a:r>
                  <a:rPr lang="en-US" dirty="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000</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2372"/>
                </a:stretch>
              </a:blipFill>
            </p:spPr>
            <p:txBody>
              <a:bodyPr/>
              <a:lstStyle/>
              <a:p>
                <a:r>
                  <a:rPr lang="en-US">
                    <a:noFill/>
                  </a:rPr>
                  <a:t> </a:t>
                </a:r>
              </a:p>
            </p:txBody>
          </p:sp>
        </mc:Fallback>
      </mc:AlternateContent>
    </p:spTree>
    <p:extLst>
      <p:ext uri="{BB962C8B-B14F-4D97-AF65-F5344CB8AC3E}">
        <p14:creationId xmlns:p14="http://schemas.microsoft.com/office/powerpoint/2010/main" val="334585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prefix codes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If each letter </a:t>
                </a:r>
                <a:r>
                  <a:rPr lang="en-US" b="1" i="1" dirty="0"/>
                  <a:t>x</a:t>
                </a:r>
                <a:r>
                  <a:rPr lang="en-US" dirty="0"/>
                  <a:t> has a frequency </a:t>
                </a:r>
                <a:r>
                  <a:rPr lang="en-US" b="1" i="1" dirty="0" err="1"/>
                  <a:t>f</a:t>
                </a:r>
                <a:r>
                  <a:rPr lang="en-US" b="1" i="1" baseline="-25000" dirty="0" err="1"/>
                  <a:t>x</a:t>
                </a:r>
                <a:r>
                  <a:rPr lang="en-US" dirty="0"/>
                  <a:t>, with </a:t>
                </a:r>
                <a:r>
                  <a:rPr lang="en-US" b="1" i="1" dirty="0"/>
                  <a:t>n</a:t>
                </a:r>
                <a:r>
                  <a:rPr lang="en-US" dirty="0"/>
                  <a:t> letters total, </a:t>
                </a:r>
                <a:r>
                  <a:rPr lang="en-US" b="1" i="1" dirty="0" err="1"/>
                  <a:t>nf</a:t>
                </a:r>
                <a:r>
                  <a:rPr lang="en-US" b="1" i="1" baseline="-25000" dirty="0" err="1"/>
                  <a:t>x</a:t>
                </a:r>
                <a:r>
                  <a:rPr lang="en-US" dirty="0"/>
                  <a:t> gives the number of occurrences of </a:t>
                </a:r>
                <a:r>
                  <a:rPr lang="en-US" b="1" i="1" dirty="0"/>
                  <a:t>x</a:t>
                </a:r>
                <a:r>
                  <a:rPr lang="en-US" dirty="0"/>
                  <a:t> in a document</a:t>
                </a:r>
              </a:p>
              <a:p>
                <a:r>
                  <a:rPr lang="en-US" dirty="0"/>
                  <a:t>Let </a:t>
                </a:r>
                <a:r>
                  <a:rPr lang="en-US" b="1" i="1" dirty="0"/>
                  <a:t>code</a:t>
                </a:r>
                <a:r>
                  <a:rPr lang="en-US" dirty="0"/>
                  <a:t>(</a:t>
                </a:r>
                <a:r>
                  <a:rPr lang="en-US" b="1" i="1" dirty="0"/>
                  <a:t>x</a:t>
                </a:r>
                <a:r>
                  <a:rPr lang="en-US" dirty="0"/>
                  <a:t>) be the encoding of a letter </a:t>
                </a:r>
                <a:r>
                  <a:rPr lang="en-US" b="1" i="1" dirty="0"/>
                  <a:t>x</a:t>
                </a:r>
                <a:r>
                  <a:rPr lang="en-US" dirty="0"/>
                  <a:t> and </a:t>
                </a:r>
                <a:r>
                  <a:rPr lang="en-US" b="1" i="1" dirty="0"/>
                  <a:t>S</a:t>
                </a:r>
                <a:r>
                  <a:rPr lang="en-US" dirty="0"/>
                  <a:t> is the alphabet</a:t>
                </a:r>
              </a:p>
              <a:p>
                <a:r>
                  <a:rPr lang="en-US" dirty="0"/>
                  <a:t>Total length of an encoding is:</a:t>
                </a:r>
              </a:p>
              <a:p>
                <a:pPr marL="118872" indent="0">
                  <a:buNone/>
                </a:pPr>
                <a14:m>
                  <m:oMathPara xmlns:m="http://schemas.openxmlformats.org/officeDocument/2006/math">
                    <m:oMathParaPr>
                      <m:jc m:val="centerGroup"/>
                    </m:oMathParaPr>
                    <m:oMath xmlns:m="http://schemas.openxmlformats.org/officeDocument/2006/math">
                      <m:nary>
                        <m:naryPr>
                          <m:chr m:val="∑"/>
                          <m:supHide m:val="on"/>
                          <m:ctrlPr>
                            <a:rPr lang="en-US" i="1">
                              <a:latin typeface="Cambria Math" panose="02040503050406030204" pitchFamily="18" charset="0"/>
                            </a:rPr>
                          </m:ctrlPr>
                        </m:naryPr>
                        <m:sub>
                          <m:r>
                            <m:rPr>
                              <m:brk m:alnAt="7"/>
                            </m:rPr>
                            <a:rPr lang="en-US" i="1">
                              <a:latin typeface="Cambria Math" panose="02040503050406030204" pitchFamily="18" charset="0"/>
                            </a:rPr>
                            <m:t>𝑥</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𝑆</m:t>
                          </m:r>
                        </m:sub>
                        <m:sup/>
                        <m:e>
                          <m:r>
                            <a:rPr lang="en-US" i="1">
                              <a:latin typeface="Cambria Math" panose="02040503050406030204" pitchFamily="18" charset="0"/>
                            </a:rPr>
                            <m:t>𝑛</m:t>
                          </m:r>
                          <m:sSub>
                            <m:sSubPr>
                              <m:ctrlPr>
                                <a:rPr lang="en-US" i="1">
                                  <a:latin typeface="Cambria Math" panose="02040503050406030204" pitchFamily="18" charset="0"/>
                                </a:rPr>
                              </m:ctrlPr>
                            </m:sSubPr>
                            <m:e>
                              <m:r>
                                <a:rPr lang="en-US" i="1">
                                  <a:latin typeface="Cambria Math" panose="02040503050406030204" pitchFamily="18" charset="0"/>
                                </a:rPr>
                                <m:t>𝑓</m:t>
                              </m:r>
                            </m:e>
                            <m:sub>
                              <m:r>
                                <a:rPr lang="en-US" i="1">
                                  <a:latin typeface="Cambria Math" panose="02040503050406030204" pitchFamily="18" charset="0"/>
                                </a:rPr>
                                <m:t>𝑥</m:t>
                              </m:r>
                            </m:sub>
                          </m:sSub>
                          <m:d>
                            <m:dPr>
                              <m:begChr m:val="|"/>
                              <m:endChr m:val="|"/>
                              <m:ctrlPr>
                                <a:rPr lang="en-US" i="1">
                                  <a:latin typeface="Cambria Math" panose="02040503050406030204" pitchFamily="18" charset="0"/>
                                </a:rPr>
                              </m:ctrlPr>
                            </m:dPr>
                            <m:e>
                              <m:r>
                                <a:rPr lang="en-US" i="1">
                                  <a:latin typeface="Cambria Math" panose="02040503050406030204" pitchFamily="18" charset="0"/>
                                </a:rPr>
                                <m:t>𝑐𝑜𝑑𝑒</m:t>
                              </m:r>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e>
                          </m:d>
                        </m:e>
                      </m:nary>
                      <m:r>
                        <a:rPr lang="en-US" i="1">
                          <a:latin typeface="Cambria Math" panose="02040503050406030204" pitchFamily="18" charset="0"/>
                        </a:rPr>
                        <m:t>=</m:t>
                      </m:r>
                      <m:r>
                        <a:rPr lang="en-US" i="1">
                          <a:latin typeface="Cambria Math" panose="02040503050406030204" pitchFamily="18" charset="0"/>
                        </a:rPr>
                        <m:t>𝑛</m:t>
                      </m:r>
                      <m:nary>
                        <m:naryPr>
                          <m:chr m:val="∑"/>
                          <m:supHide m:val="on"/>
                          <m:ctrlPr>
                            <a:rPr lang="en-US" i="1">
                              <a:latin typeface="Cambria Math" panose="02040503050406030204" pitchFamily="18" charset="0"/>
                            </a:rPr>
                          </m:ctrlPr>
                        </m:naryPr>
                        <m:sub>
                          <m:r>
                            <m:rPr>
                              <m:brk m:alnAt="7"/>
                            </m:rPr>
                            <a:rPr lang="en-US" i="1">
                              <a:latin typeface="Cambria Math" panose="02040503050406030204" pitchFamily="18" charset="0"/>
                            </a:rPr>
                            <m:t>𝑥</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𝑆</m:t>
                          </m:r>
                        </m:sub>
                        <m:sup/>
                        <m:e>
                          <m:sSub>
                            <m:sSubPr>
                              <m:ctrlPr>
                                <a:rPr lang="en-US" i="1">
                                  <a:latin typeface="Cambria Math" panose="02040503050406030204" pitchFamily="18" charset="0"/>
                                </a:rPr>
                              </m:ctrlPr>
                            </m:sSubPr>
                            <m:e>
                              <m:r>
                                <a:rPr lang="en-US" i="1">
                                  <a:latin typeface="Cambria Math" panose="02040503050406030204" pitchFamily="18" charset="0"/>
                                </a:rPr>
                                <m:t>𝑓</m:t>
                              </m:r>
                            </m:e>
                            <m:sub>
                              <m:r>
                                <a:rPr lang="en-US" i="1">
                                  <a:latin typeface="Cambria Math" panose="02040503050406030204" pitchFamily="18" charset="0"/>
                                </a:rPr>
                                <m:t>𝑥</m:t>
                              </m:r>
                            </m:sub>
                          </m:sSub>
                          <m:d>
                            <m:dPr>
                              <m:begChr m:val="|"/>
                              <m:endChr m:val="|"/>
                              <m:ctrlPr>
                                <a:rPr lang="en-US" i="1">
                                  <a:latin typeface="Cambria Math" panose="02040503050406030204" pitchFamily="18" charset="0"/>
                                </a:rPr>
                              </m:ctrlPr>
                            </m:dPr>
                            <m:e>
                              <m:r>
                                <a:rPr lang="en-US" i="1">
                                  <a:latin typeface="Cambria Math" panose="02040503050406030204" pitchFamily="18" charset="0"/>
                                </a:rPr>
                                <m:t>𝑐𝑜𝑑𝑒</m:t>
                              </m:r>
                              <m:d>
                                <m:dPr>
                                  <m:ctrlPr>
                                    <a:rPr lang="en-US" i="1">
                                      <a:latin typeface="Cambria Math" panose="02040503050406030204" pitchFamily="18" charset="0"/>
                                    </a:rPr>
                                  </m:ctrlPr>
                                </m:dPr>
                                <m:e>
                                  <m:r>
                                    <a:rPr lang="en-US" i="1">
                                      <a:latin typeface="Cambria Math" panose="02040503050406030204" pitchFamily="18" charset="0"/>
                                    </a:rPr>
                                    <m:t>𝑥</m:t>
                                  </m:r>
                                </m:e>
                              </m:d>
                            </m:e>
                          </m:d>
                        </m:e>
                      </m:nary>
                    </m:oMath>
                  </m:oMathPara>
                </a14:m>
                <a:endParaRPr lang="en-US" dirty="0"/>
              </a:p>
              <a:p>
                <a:endParaRPr lang="en-US" dirty="0"/>
              </a:p>
              <a:p>
                <a:r>
                  <a:rPr lang="en-US" dirty="0"/>
                  <a:t>An </a:t>
                </a:r>
                <a:r>
                  <a:rPr lang="en-US" b="1" dirty="0"/>
                  <a:t>optimal prefix code</a:t>
                </a:r>
                <a:r>
                  <a:rPr lang="en-US" dirty="0"/>
                  <a:t> minimizes average encoding length:</a:t>
                </a:r>
              </a:p>
              <a:p>
                <a:pPr marL="118872" indent="0">
                  <a:buNone/>
                </a:pPr>
                <a14:m>
                  <m:oMathPara xmlns:m="http://schemas.openxmlformats.org/officeDocument/2006/math">
                    <m:oMathParaPr>
                      <m:jc m:val="centerGroup"/>
                    </m:oMathParaPr>
                    <m:oMath xmlns:m="http://schemas.openxmlformats.org/officeDocument/2006/math">
                      <m:nary>
                        <m:naryPr>
                          <m:chr m:val="∑"/>
                          <m:supHide m:val="on"/>
                          <m:ctrlPr>
                            <a:rPr lang="en-US" i="1">
                              <a:latin typeface="Cambria Math" panose="02040503050406030204" pitchFamily="18" charset="0"/>
                            </a:rPr>
                          </m:ctrlPr>
                        </m:naryPr>
                        <m:sub>
                          <m:r>
                            <m:rPr>
                              <m:brk m:alnAt="7"/>
                            </m:rPr>
                            <a:rPr lang="en-US" i="1">
                              <a:latin typeface="Cambria Math" panose="02040503050406030204" pitchFamily="18" charset="0"/>
                            </a:rPr>
                            <m:t>𝑥</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𝑆</m:t>
                          </m:r>
                        </m:sub>
                        <m:sup/>
                        <m:e>
                          <m:sSub>
                            <m:sSubPr>
                              <m:ctrlPr>
                                <a:rPr lang="en-US" i="1">
                                  <a:latin typeface="Cambria Math" panose="02040503050406030204" pitchFamily="18" charset="0"/>
                                </a:rPr>
                              </m:ctrlPr>
                            </m:sSubPr>
                            <m:e>
                              <m:r>
                                <a:rPr lang="en-US" i="1">
                                  <a:latin typeface="Cambria Math" panose="02040503050406030204" pitchFamily="18" charset="0"/>
                                </a:rPr>
                                <m:t>𝑓</m:t>
                              </m:r>
                            </m:e>
                            <m:sub>
                              <m:r>
                                <a:rPr lang="en-US" i="1">
                                  <a:latin typeface="Cambria Math" panose="02040503050406030204" pitchFamily="18" charset="0"/>
                                </a:rPr>
                                <m:t>𝑥</m:t>
                              </m:r>
                            </m:sub>
                          </m:sSub>
                          <m:d>
                            <m:dPr>
                              <m:begChr m:val="|"/>
                              <m:endChr m:val="|"/>
                              <m:ctrlPr>
                                <a:rPr lang="en-US" i="1">
                                  <a:latin typeface="Cambria Math" panose="02040503050406030204" pitchFamily="18" charset="0"/>
                                </a:rPr>
                              </m:ctrlPr>
                            </m:dPr>
                            <m:e>
                              <m:r>
                                <a:rPr lang="en-US" i="1">
                                  <a:latin typeface="Cambria Math" panose="02040503050406030204" pitchFamily="18" charset="0"/>
                                </a:rPr>
                                <m:t>𝑐𝑜𝑑𝑒</m:t>
                              </m:r>
                              <m:d>
                                <m:dPr>
                                  <m:ctrlPr>
                                    <a:rPr lang="en-US" i="1">
                                      <a:latin typeface="Cambria Math" panose="02040503050406030204" pitchFamily="18" charset="0"/>
                                    </a:rPr>
                                  </m:ctrlPr>
                                </m:dPr>
                                <m:e>
                                  <m:r>
                                    <a:rPr lang="en-US" i="1">
                                      <a:latin typeface="Cambria Math" panose="02040503050406030204" pitchFamily="18" charset="0"/>
                                    </a:rPr>
                                    <m:t>𝑥</m:t>
                                  </m:r>
                                </m:e>
                              </m:d>
                            </m:e>
                          </m:d>
                        </m:e>
                      </m:nary>
                    </m:oMath>
                  </m:oMathPara>
                </a14:m>
                <a:endParaRPr lang="en-US" dirty="0"/>
              </a:p>
              <a:p>
                <a:endParaRPr lang="en-US" dirty="0"/>
              </a:p>
              <a:p>
                <a:pPr marL="118872" indent="0">
                  <a:buNone/>
                </a:pPr>
                <a:endParaRPr lang="en-US" dirty="0"/>
              </a:p>
              <a:p>
                <a:pPr marL="118872"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2372" r="-1167"/>
                </a:stretch>
              </a:blipFill>
            </p:spPr>
            <p:txBody>
              <a:bodyPr/>
              <a:lstStyle/>
              <a:p>
                <a:r>
                  <a:rPr lang="en-US">
                    <a:noFill/>
                  </a:rPr>
                  <a:t> </a:t>
                </a:r>
              </a:p>
            </p:txBody>
          </p:sp>
        </mc:Fallback>
      </mc:AlternateContent>
    </p:spTree>
    <p:extLst>
      <p:ext uri="{BB962C8B-B14F-4D97-AF65-F5344CB8AC3E}">
        <p14:creationId xmlns:p14="http://schemas.microsoft.com/office/powerpoint/2010/main" val="327256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7</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385543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design</a:t>
            </a:r>
          </a:p>
        </p:txBody>
      </p:sp>
      <p:sp>
        <p:nvSpPr>
          <p:cNvPr id="3" name="Content Placeholder 2"/>
          <p:cNvSpPr>
            <a:spLocks noGrp="1"/>
          </p:cNvSpPr>
          <p:nvPr>
            <p:ph idx="1"/>
          </p:nvPr>
        </p:nvSpPr>
        <p:spPr/>
        <p:txBody>
          <a:bodyPr/>
          <a:lstStyle/>
          <a:p>
            <a:r>
              <a:rPr lang="en-US" dirty="0"/>
              <a:t>A key idea is that we can represent letters as leaves in a binary tree</a:t>
            </a:r>
          </a:p>
          <a:p>
            <a:pPr lvl="1"/>
            <a:r>
              <a:rPr lang="en-US" dirty="0"/>
              <a:t>Each left turn is a 0</a:t>
            </a:r>
          </a:p>
          <a:p>
            <a:pPr lvl="1"/>
            <a:r>
              <a:rPr lang="en-US" dirty="0"/>
              <a:t>Each right turn is a 1</a:t>
            </a:r>
          </a:p>
          <a:p>
            <a:r>
              <a:rPr lang="en-US" dirty="0"/>
              <a:t>No letter will be the prefix of another</a:t>
            </a:r>
          </a:p>
          <a:p>
            <a:r>
              <a:rPr lang="en-US" dirty="0"/>
              <a:t>Why?</a:t>
            </a:r>
          </a:p>
          <a:p>
            <a:r>
              <a:rPr lang="en-US" dirty="0"/>
              <a:t>If a letter was the prefix of another, it would be on the path to the other letter, but every letter is a leaf</a:t>
            </a:r>
          </a:p>
        </p:txBody>
      </p:sp>
    </p:spTree>
    <p:extLst>
      <p:ext uri="{BB962C8B-B14F-4D97-AF65-F5344CB8AC3E}">
        <p14:creationId xmlns:p14="http://schemas.microsoft.com/office/powerpoint/2010/main" val="3620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Prefix code tree example</a:t>
            </a:r>
          </a:p>
        </p:txBody>
      </p:sp>
      <p:sp>
        <p:nvSpPr>
          <p:cNvPr id="4" name="Oval 3"/>
          <p:cNvSpPr/>
          <p:nvPr/>
        </p:nvSpPr>
        <p:spPr>
          <a:xfrm>
            <a:off x="4876800" y="19050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i="1"/>
          </a:p>
        </p:txBody>
      </p:sp>
      <p:sp>
        <p:nvSpPr>
          <p:cNvPr id="5" name="Oval 4"/>
          <p:cNvSpPr/>
          <p:nvPr/>
        </p:nvSpPr>
        <p:spPr>
          <a:xfrm>
            <a:off x="3733800" y="3232975"/>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i="1"/>
          </a:p>
        </p:txBody>
      </p:sp>
      <p:sp>
        <p:nvSpPr>
          <p:cNvPr id="6" name="Oval 5"/>
          <p:cNvSpPr/>
          <p:nvPr/>
        </p:nvSpPr>
        <p:spPr>
          <a:xfrm>
            <a:off x="2895600" y="44196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i="1"/>
          </a:p>
        </p:txBody>
      </p:sp>
      <p:sp>
        <p:nvSpPr>
          <p:cNvPr id="7" name="Oval 6"/>
          <p:cNvSpPr/>
          <p:nvPr/>
        </p:nvSpPr>
        <p:spPr>
          <a:xfrm>
            <a:off x="4610100" y="44196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i="1"/>
          </a:p>
        </p:txBody>
      </p:sp>
      <p:sp>
        <p:nvSpPr>
          <p:cNvPr id="8" name="Oval 7"/>
          <p:cNvSpPr/>
          <p:nvPr/>
        </p:nvSpPr>
        <p:spPr>
          <a:xfrm>
            <a:off x="2362200" y="57912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e</a:t>
            </a:r>
          </a:p>
        </p:txBody>
      </p:sp>
      <p:sp>
        <p:nvSpPr>
          <p:cNvPr id="9" name="Oval 8"/>
          <p:cNvSpPr/>
          <p:nvPr/>
        </p:nvSpPr>
        <p:spPr>
          <a:xfrm>
            <a:off x="3276600" y="57912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d</a:t>
            </a:r>
          </a:p>
        </p:txBody>
      </p:sp>
      <p:sp>
        <p:nvSpPr>
          <p:cNvPr id="10" name="Oval 9"/>
          <p:cNvSpPr/>
          <p:nvPr/>
        </p:nvSpPr>
        <p:spPr>
          <a:xfrm>
            <a:off x="4195762" y="57912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c</a:t>
            </a:r>
          </a:p>
        </p:txBody>
      </p:sp>
      <p:sp>
        <p:nvSpPr>
          <p:cNvPr id="11" name="Oval 10"/>
          <p:cNvSpPr/>
          <p:nvPr/>
        </p:nvSpPr>
        <p:spPr>
          <a:xfrm>
            <a:off x="5072062" y="57912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b</a:t>
            </a:r>
          </a:p>
        </p:txBody>
      </p:sp>
      <p:sp>
        <p:nvSpPr>
          <p:cNvPr id="12" name="Oval 11"/>
          <p:cNvSpPr/>
          <p:nvPr/>
        </p:nvSpPr>
        <p:spPr>
          <a:xfrm>
            <a:off x="6057900" y="3232975"/>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a</a:t>
            </a:r>
          </a:p>
        </p:txBody>
      </p:sp>
      <p:cxnSp>
        <p:nvCxnSpPr>
          <p:cNvPr id="14" name="Straight Connector 13"/>
          <p:cNvCxnSpPr>
            <a:stCxn id="4" idx="3"/>
            <a:endCxn id="5" idx="0"/>
          </p:cNvCxnSpPr>
          <p:nvPr/>
        </p:nvCxnSpPr>
        <p:spPr>
          <a:xfrm flipH="1">
            <a:off x="4000501" y="2360285"/>
            <a:ext cx="954415" cy="87269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5" idx="3"/>
            <a:endCxn id="6" idx="0"/>
          </p:cNvCxnSpPr>
          <p:nvPr/>
        </p:nvCxnSpPr>
        <p:spPr>
          <a:xfrm flipH="1">
            <a:off x="3162301" y="3688260"/>
            <a:ext cx="649615" cy="73134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8" idx="0"/>
          </p:cNvCxnSpPr>
          <p:nvPr/>
        </p:nvCxnSpPr>
        <p:spPr>
          <a:xfrm flipH="1">
            <a:off x="2628901" y="4874886"/>
            <a:ext cx="344815" cy="9163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6" idx="5"/>
            <a:endCxn id="9" idx="0"/>
          </p:cNvCxnSpPr>
          <p:nvPr/>
        </p:nvCxnSpPr>
        <p:spPr>
          <a:xfrm>
            <a:off x="3350886" y="4874886"/>
            <a:ext cx="192415" cy="9163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7" idx="0"/>
            <a:endCxn id="5" idx="5"/>
          </p:cNvCxnSpPr>
          <p:nvPr/>
        </p:nvCxnSpPr>
        <p:spPr>
          <a:xfrm flipH="1" flipV="1">
            <a:off x="4189086" y="3688260"/>
            <a:ext cx="687715" cy="73134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7" idx="3"/>
            <a:endCxn id="10" idx="0"/>
          </p:cNvCxnSpPr>
          <p:nvPr/>
        </p:nvCxnSpPr>
        <p:spPr>
          <a:xfrm flipH="1">
            <a:off x="4462463" y="4874886"/>
            <a:ext cx="225753" cy="9163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1" idx="0"/>
            <a:endCxn id="7" idx="5"/>
          </p:cNvCxnSpPr>
          <p:nvPr/>
        </p:nvCxnSpPr>
        <p:spPr>
          <a:xfrm flipH="1" flipV="1">
            <a:off x="5065386" y="4874886"/>
            <a:ext cx="273377" cy="9163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4" idx="5"/>
            <a:endCxn id="12" idx="0"/>
          </p:cNvCxnSpPr>
          <p:nvPr/>
        </p:nvCxnSpPr>
        <p:spPr>
          <a:xfrm>
            <a:off x="5332086" y="2360285"/>
            <a:ext cx="992515" cy="872690"/>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0" name="TextBox 39"/>
              <p:cNvSpPr txBox="1"/>
              <p:nvPr/>
            </p:nvSpPr>
            <p:spPr>
              <a:xfrm>
                <a:off x="7121852" y="2210615"/>
                <a:ext cx="3276600" cy="3416320"/>
              </a:xfrm>
              <a:prstGeom prst="rect">
                <a:avLst/>
              </a:prstGeom>
              <a:noFill/>
            </p:spPr>
            <p:txBody>
              <a:bodyPr wrap="square" rtlCol="0">
                <a:spAutoFit/>
              </a:bodyPr>
              <a:lstStyle/>
              <a:p>
                <a:pPr lvl="1"/>
                <a:r>
                  <a:rPr lang="en-US" sz="3600" i="1" dirty="0"/>
                  <a:t>a</a:t>
                </a:r>
                <a:r>
                  <a:rPr lang="en-US" sz="3600" dirty="0"/>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1</a:t>
                </a:r>
              </a:p>
              <a:p>
                <a:pPr lvl="1"/>
                <a:r>
                  <a:rPr lang="en-US" sz="3600" i="1" dirty="0"/>
                  <a:t>b</a:t>
                </a:r>
                <a:r>
                  <a:rPr lang="en-US" sz="3600" dirty="0"/>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011</a:t>
                </a:r>
              </a:p>
              <a:p>
                <a:pPr lvl="1"/>
                <a:r>
                  <a:rPr lang="en-US" sz="3600" i="1" dirty="0"/>
                  <a:t>c</a:t>
                </a:r>
                <a:r>
                  <a:rPr lang="en-US" sz="3600" dirty="0"/>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010</a:t>
                </a:r>
              </a:p>
              <a:p>
                <a:pPr lvl="1"/>
                <a:r>
                  <a:rPr lang="en-US" sz="3600" i="1" dirty="0"/>
                  <a:t>d</a:t>
                </a:r>
                <a:r>
                  <a:rPr lang="en-US" sz="3600" dirty="0">
                    <a:ea typeface="Cambria Math" panose="02040503050406030204" pitchFamily="18" charset="0"/>
                  </a:rPr>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001</a:t>
                </a:r>
              </a:p>
              <a:p>
                <a:pPr lvl="1"/>
                <a:r>
                  <a:rPr lang="en-US" sz="3600" i="1" dirty="0"/>
                  <a:t>e</a:t>
                </a:r>
                <a:r>
                  <a:rPr lang="en-US" sz="3600" dirty="0">
                    <a:ea typeface="Cambria Math" panose="02040503050406030204" pitchFamily="18" charset="0"/>
                  </a:rPr>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000</a:t>
                </a:r>
              </a:p>
              <a:p>
                <a:endParaRPr lang="en-US" sz="3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7121852" y="2210615"/>
                <a:ext cx="3276600" cy="3416320"/>
              </a:xfrm>
              <a:prstGeom prst="rect">
                <a:avLst/>
              </a:prstGeom>
              <a:blipFill>
                <a:blip r:embed="rId2"/>
                <a:stretch>
                  <a:fillRect t="-2857"/>
                </a:stretch>
              </a:blipFill>
            </p:spPr>
            <p:txBody>
              <a:bodyPr/>
              <a:lstStyle/>
              <a:p>
                <a:r>
                  <a:rPr lang="en-US">
                    <a:noFill/>
                  </a:rPr>
                  <a:t> </a:t>
                </a:r>
              </a:p>
            </p:txBody>
          </p:sp>
        </mc:Fallback>
      </mc:AlternateContent>
    </p:spTree>
    <p:extLst>
      <p:ext uri="{BB962C8B-B14F-4D97-AF65-F5344CB8AC3E}">
        <p14:creationId xmlns:p14="http://schemas.microsoft.com/office/powerpoint/2010/main" val="109084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Full binary trees</a:t>
            </a:r>
          </a:p>
        </p:txBody>
      </p:sp>
      <p:sp>
        <p:nvSpPr>
          <p:cNvPr id="3" name="Content Placeholder 2"/>
          <p:cNvSpPr>
            <a:spLocks noGrp="1"/>
          </p:cNvSpPr>
          <p:nvPr>
            <p:ph idx="1"/>
          </p:nvPr>
        </p:nvSpPr>
        <p:spPr/>
        <p:txBody>
          <a:bodyPr/>
          <a:lstStyle/>
          <a:p>
            <a:r>
              <a:rPr lang="en-US" dirty="0"/>
              <a:t>Recall that a binary tree is a rooted tree in which each node has 0, 1, or 2 children</a:t>
            </a:r>
          </a:p>
          <a:p>
            <a:r>
              <a:rPr lang="en-US" dirty="0"/>
              <a:t>A </a:t>
            </a:r>
            <a:r>
              <a:rPr lang="en-US" b="1" dirty="0"/>
              <a:t>full binary tree</a:t>
            </a:r>
            <a:r>
              <a:rPr lang="en-US" dirty="0"/>
              <a:t> is one in which every node that isn't a leaf has two children</a:t>
            </a:r>
          </a:p>
        </p:txBody>
      </p:sp>
    </p:spTree>
    <p:extLst>
      <p:ext uri="{BB962C8B-B14F-4D97-AF65-F5344CB8AC3E}">
        <p14:creationId xmlns:p14="http://schemas.microsoft.com/office/powerpoint/2010/main" val="260400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can we figure out the tree structure?</a:t>
            </a:r>
          </a:p>
        </p:txBody>
      </p:sp>
      <p:sp>
        <p:nvSpPr>
          <p:cNvPr id="3" name="Content Placeholder 2"/>
          <p:cNvSpPr>
            <a:spLocks noGrp="1"/>
          </p:cNvSpPr>
          <p:nvPr>
            <p:ph idx="1"/>
          </p:nvPr>
        </p:nvSpPr>
        <p:spPr/>
        <p:txBody>
          <a:bodyPr>
            <a:normAutofit/>
          </a:bodyPr>
          <a:lstStyle/>
          <a:p>
            <a:r>
              <a:rPr lang="en-US" dirty="0"/>
              <a:t>We know that the binary tree will be full, but there are many full binary trees with </a:t>
            </a:r>
            <a:r>
              <a:rPr lang="en-US" b="1" i="1" dirty="0"/>
              <a:t>n</a:t>
            </a:r>
            <a:r>
              <a:rPr lang="en-US" dirty="0"/>
              <a:t> leaves</a:t>
            </a:r>
          </a:p>
          <a:p>
            <a:r>
              <a:rPr lang="en-US" dirty="0"/>
              <a:t>Imagine that we had a full binary tree </a:t>
            </a:r>
            <a:r>
              <a:rPr lang="en-US" b="1" i="1" dirty="0"/>
              <a:t>T*</a:t>
            </a:r>
            <a:r>
              <a:rPr lang="en-US" dirty="0"/>
              <a:t> that was an optimal prefix tree</a:t>
            </a:r>
          </a:p>
          <a:p>
            <a:r>
              <a:rPr lang="en-US" dirty="0"/>
              <a:t>We know that the low frequency letters should appear at the deepest levels of the tree</a:t>
            </a:r>
          </a:p>
          <a:p>
            <a:r>
              <a:rPr lang="en-US" dirty="0"/>
              <a:t>For letters </a:t>
            </a:r>
            <a:r>
              <a:rPr lang="en-US" b="1" i="1" dirty="0"/>
              <a:t>y</a:t>
            </a:r>
            <a:r>
              <a:rPr lang="en-US" dirty="0"/>
              <a:t> and </a:t>
            </a:r>
            <a:r>
              <a:rPr lang="en-US" b="1" i="1" dirty="0"/>
              <a:t>z</a:t>
            </a:r>
            <a:r>
              <a:rPr lang="en-US" dirty="0"/>
              <a:t>, and corresponding nodes </a:t>
            </a:r>
            <a:r>
              <a:rPr lang="en-US" i="1" dirty="0"/>
              <a:t>node</a:t>
            </a:r>
            <a:r>
              <a:rPr lang="en-US" dirty="0"/>
              <a:t>(</a:t>
            </a:r>
            <a:r>
              <a:rPr lang="en-US" b="1" i="1" dirty="0"/>
              <a:t>y</a:t>
            </a:r>
            <a:r>
              <a:rPr lang="en-US" dirty="0"/>
              <a:t>) and </a:t>
            </a:r>
            <a:r>
              <a:rPr lang="en-US" i="1" dirty="0"/>
              <a:t>node</a:t>
            </a:r>
            <a:r>
              <a:rPr lang="en-US" dirty="0"/>
              <a:t>(</a:t>
            </a:r>
            <a:r>
              <a:rPr lang="en-US" b="1" i="1" dirty="0"/>
              <a:t>z</a:t>
            </a:r>
            <a:r>
              <a:rPr lang="en-US" dirty="0"/>
              <a:t>), if </a:t>
            </a:r>
            <a:r>
              <a:rPr lang="en-US" i="1" dirty="0"/>
              <a:t>depth</a:t>
            </a:r>
            <a:r>
              <a:rPr lang="en-US" dirty="0"/>
              <a:t>(</a:t>
            </a:r>
            <a:r>
              <a:rPr lang="en-US" i="1" dirty="0"/>
              <a:t>node</a:t>
            </a:r>
            <a:r>
              <a:rPr lang="en-US" dirty="0"/>
              <a:t>(</a:t>
            </a:r>
            <a:r>
              <a:rPr lang="en-US" b="1" i="1" dirty="0"/>
              <a:t>y</a:t>
            </a:r>
            <a:r>
              <a:rPr lang="en-US" dirty="0"/>
              <a:t>)) &lt; </a:t>
            </a:r>
            <a:r>
              <a:rPr lang="en-US" i="1" dirty="0"/>
              <a:t>depth</a:t>
            </a:r>
            <a:r>
              <a:rPr lang="en-US" dirty="0"/>
              <a:t>(</a:t>
            </a:r>
            <a:r>
              <a:rPr lang="en-US" i="1" dirty="0"/>
              <a:t>node</a:t>
            </a:r>
            <a:r>
              <a:rPr lang="en-US" dirty="0"/>
              <a:t>(</a:t>
            </a:r>
            <a:r>
              <a:rPr lang="en-US" b="1" i="1" dirty="0"/>
              <a:t>z</a:t>
            </a:r>
            <a:r>
              <a:rPr lang="en-US" dirty="0"/>
              <a:t>)) then </a:t>
            </a:r>
            <a:r>
              <a:rPr lang="en-US" b="1" i="1" dirty="0" err="1"/>
              <a:t>f</a:t>
            </a:r>
            <a:r>
              <a:rPr lang="en-US" b="1" i="1" baseline="-25000" dirty="0" err="1"/>
              <a:t>y</a:t>
            </a:r>
            <a:r>
              <a:rPr lang="en-US" dirty="0"/>
              <a:t> ≥ </a:t>
            </a:r>
            <a:r>
              <a:rPr lang="en-US" b="1" i="1" dirty="0" err="1"/>
              <a:t>f</a:t>
            </a:r>
            <a:r>
              <a:rPr lang="en-US" b="1" i="1" baseline="-25000" dirty="0" err="1"/>
              <a:t>z</a:t>
            </a:r>
            <a:r>
              <a:rPr lang="en-US" dirty="0"/>
              <a:t>.</a:t>
            </a:r>
          </a:p>
        </p:txBody>
      </p:sp>
    </p:spTree>
    <p:extLst>
      <p:ext uri="{BB962C8B-B14F-4D97-AF65-F5344CB8AC3E}">
        <p14:creationId xmlns:p14="http://schemas.microsoft.com/office/powerpoint/2010/main" val="20344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We don't have the structure of </a:t>
            </a:r>
            <a:r>
              <a:rPr lang="en-US" i="1" dirty="0"/>
              <a:t>T</a:t>
            </a:r>
            <a:r>
              <a:rPr lang="en-US" dirty="0"/>
              <a:t>*</a:t>
            </a:r>
          </a:p>
        </p:txBody>
      </p:sp>
      <p:sp>
        <p:nvSpPr>
          <p:cNvPr id="3" name="Content Placeholder 2"/>
          <p:cNvSpPr>
            <a:spLocks noGrp="1"/>
          </p:cNvSpPr>
          <p:nvPr>
            <p:ph idx="1"/>
          </p:nvPr>
        </p:nvSpPr>
        <p:spPr/>
        <p:txBody>
          <a:bodyPr/>
          <a:lstStyle/>
          <a:p>
            <a:r>
              <a:rPr lang="en-US" dirty="0"/>
              <a:t>If we did, we could label it by putting the highest frequency letters in the highest levels of the tree and then going down, level by level</a:t>
            </a:r>
          </a:p>
          <a:p>
            <a:r>
              <a:rPr lang="en-US" dirty="0"/>
              <a:t>Instead, we work backwards</a:t>
            </a:r>
          </a:p>
          <a:p>
            <a:r>
              <a:rPr lang="en-US" dirty="0"/>
              <a:t>The lowest frequency letter must be at the deepest leaf in the tree, call it </a:t>
            </a:r>
            <a:r>
              <a:rPr lang="en-US" b="1" i="1" dirty="0"/>
              <a:t>v</a:t>
            </a:r>
          </a:p>
          <a:p>
            <a:r>
              <a:rPr lang="en-US" dirty="0"/>
              <a:t>Since this is a full binary tree, </a:t>
            </a:r>
            <a:r>
              <a:rPr lang="en-US" b="1" i="1" dirty="0"/>
              <a:t>v</a:t>
            </a:r>
            <a:r>
              <a:rPr lang="en-US" dirty="0"/>
              <a:t> must have a sibling </a:t>
            </a:r>
            <a:r>
              <a:rPr lang="en-US" b="1" i="1" dirty="0"/>
              <a:t>w</a:t>
            </a:r>
          </a:p>
          <a:p>
            <a:endParaRPr lang="en-US" dirty="0"/>
          </a:p>
        </p:txBody>
      </p:sp>
    </p:spTree>
    <p:extLst>
      <p:ext uri="{BB962C8B-B14F-4D97-AF65-F5344CB8AC3E}">
        <p14:creationId xmlns:p14="http://schemas.microsoft.com/office/powerpoint/2010/main" val="302014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description</a:t>
            </a:r>
          </a:p>
        </p:txBody>
      </p:sp>
      <p:sp>
        <p:nvSpPr>
          <p:cNvPr id="3" name="Content Placeholder 2"/>
          <p:cNvSpPr>
            <a:spLocks noGrp="1"/>
          </p:cNvSpPr>
          <p:nvPr>
            <p:ph idx="1"/>
          </p:nvPr>
        </p:nvSpPr>
        <p:spPr/>
        <p:txBody>
          <a:bodyPr/>
          <a:lstStyle/>
          <a:p>
            <a:r>
              <a:rPr lang="en-US" dirty="0"/>
              <a:t>Take the two lowest frequency letters </a:t>
            </a:r>
            <a:r>
              <a:rPr lang="en-US" b="1" i="1" dirty="0"/>
              <a:t>y</a:t>
            </a:r>
            <a:r>
              <a:rPr lang="en-US" dirty="0"/>
              <a:t> and </a:t>
            </a:r>
            <a:r>
              <a:rPr lang="en-US" b="1" i="1" dirty="0"/>
              <a:t>z</a:t>
            </a:r>
            <a:r>
              <a:rPr lang="en-US" dirty="0"/>
              <a:t>.</a:t>
            </a:r>
          </a:p>
          <a:p>
            <a:r>
              <a:rPr lang="en-US" dirty="0"/>
              <a:t>Since they are neighbors in a full tree, we can stick them together and treat them like a meta-letter </a:t>
            </a:r>
            <a:r>
              <a:rPr lang="en-US" b="1" i="1" dirty="0" err="1"/>
              <a:t>yz</a:t>
            </a:r>
            <a:r>
              <a:rPr lang="en-US" dirty="0"/>
              <a:t> with the sum of their frequencies.</a:t>
            </a:r>
          </a:p>
          <a:p>
            <a:r>
              <a:rPr lang="en-US" dirty="0"/>
              <a:t>Recursively repeat until everything is merged together.</a:t>
            </a:r>
          </a:p>
        </p:txBody>
      </p:sp>
    </p:spTree>
    <p:extLst>
      <p:ext uri="{BB962C8B-B14F-4D97-AF65-F5344CB8AC3E}">
        <p14:creationId xmlns:p14="http://schemas.microsoft.com/office/powerpoint/2010/main" val="175306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a:t>
            </a:r>
          </a:p>
        </p:txBody>
      </p:sp>
      <p:sp>
        <p:nvSpPr>
          <p:cNvPr id="3" name="Content Placeholder 2"/>
          <p:cNvSpPr>
            <a:spLocks noGrp="1"/>
          </p:cNvSpPr>
          <p:nvPr>
            <p:ph idx="1"/>
          </p:nvPr>
        </p:nvSpPr>
        <p:spPr/>
        <p:txBody>
          <a:bodyPr>
            <a:normAutofit fontScale="92500" lnSpcReduction="10000"/>
          </a:bodyPr>
          <a:lstStyle/>
          <a:p>
            <a:r>
              <a:rPr lang="en-US" dirty="0"/>
              <a:t>If </a:t>
            </a:r>
            <a:r>
              <a:rPr lang="en-US" b="1" i="1" dirty="0"/>
              <a:t>S</a:t>
            </a:r>
            <a:r>
              <a:rPr lang="en-US" dirty="0"/>
              <a:t> has two letters then</a:t>
            </a:r>
          </a:p>
          <a:p>
            <a:pPr lvl="1"/>
            <a:r>
              <a:rPr lang="en-US" dirty="0"/>
              <a:t>Encode one with 0 and the other with 1</a:t>
            </a:r>
          </a:p>
          <a:p>
            <a:r>
              <a:rPr lang="en-US" dirty="0"/>
              <a:t>Else</a:t>
            </a:r>
          </a:p>
          <a:p>
            <a:pPr lvl="1"/>
            <a:r>
              <a:rPr lang="en-US" dirty="0"/>
              <a:t>Let </a:t>
            </a:r>
            <a:r>
              <a:rPr lang="en-US" b="1" i="1" dirty="0"/>
              <a:t>y</a:t>
            </a:r>
            <a:r>
              <a:rPr lang="en-US" dirty="0"/>
              <a:t> and </a:t>
            </a:r>
            <a:r>
              <a:rPr lang="en-US" b="1" i="1" dirty="0"/>
              <a:t>z</a:t>
            </a:r>
            <a:r>
              <a:rPr lang="en-US" dirty="0"/>
              <a:t> be the two lowest-frequency letters</a:t>
            </a:r>
          </a:p>
          <a:p>
            <a:pPr lvl="1"/>
            <a:r>
              <a:rPr lang="en-US" dirty="0"/>
              <a:t>Form a new alphabet </a:t>
            </a:r>
            <a:r>
              <a:rPr lang="en-US" b="1" i="1" dirty="0"/>
              <a:t>S'</a:t>
            </a:r>
            <a:r>
              <a:rPr lang="en-US" dirty="0"/>
              <a:t> by deleting </a:t>
            </a:r>
            <a:r>
              <a:rPr lang="en-US" b="1" i="1" dirty="0"/>
              <a:t>y</a:t>
            </a:r>
            <a:r>
              <a:rPr lang="en-US" dirty="0"/>
              <a:t> and </a:t>
            </a:r>
            <a:r>
              <a:rPr lang="en-US" b="1" i="1" dirty="0"/>
              <a:t>z</a:t>
            </a:r>
            <a:r>
              <a:rPr lang="en-US" dirty="0"/>
              <a:t> and replacing them with a new letter </a:t>
            </a:r>
            <a:r>
              <a:rPr lang="en-US" b="1" i="1" dirty="0"/>
              <a:t>w</a:t>
            </a:r>
            <a:r>
              <a:rPr lang="en-US" dirty="0"/>
              <a:t> of frequency </a:t>
            </a:r>
            <a:r>
              <a:rPr lang="en-US" b="1" i="1" dirty="0" err="1"/>
              <a:t>f</a:t>
            </a:r>
            <a:r>
              <a:rPr lang="en-US" b="1" i="1" baseline="-25000" dirty="0" err="1"/>
              <a:t>y</a:t>
            </a:r>
            <a:r>
              <a:rPr lang="en-US" dirty="0"/>
              <a:t> + </a:t>
            </a:r>
            <a:r>
              <a:rPr lang="en-US" b="1" i="1" dirty="0" err="1"/>
              <a:t>f</a:t>
            </a:r>
            <a:r>
              <a:rPr lang="en-US" b="1" i="1" baseline="-25000" dirty="0" err="1"/>
              <a:t>z</a:t>
            </a:r>
            <a:endParaRPr lang="en-US" b="1" i="1" baseline="-25000" dirty="0"/>
          </a:p>
          <a:p>
            <a:pPr lvl="1"/>
            <a:r>
              <a:rPr lang="en-US" dirty="0"/>
              <a:t>Recursively construct a prefix code for </a:t>
            </a:r>
            <a:r>
              <a:rPr lang="en-US" b="1" i="1" dirty="0"/>
              <a:t>S'</a:t>
            </a:r>
            <a:r>
              <a:rPr lang="en-US" dirty="0"/>
              <a:t> with tree </a:t>
            </a:r>
            <a:r>
              <a:rPr lang="en-US" b="1" i="1" dirty="0"/>
              <a:t>T'</a:t>
            </a:r>
          </a:p>
          <a:p>
            <a:pPr lvl="1"/>
            <a:r>
              <a:rPr lang="en-US" dirty="0"/>
              <a:t>Define a prefix code for </a:t>
            </a:r>
            <a:r>
              <a:rPr lang="en-US" b="1" i="1" dirty="0"/>
              <a:t>S</a:t>
            </a:r>
            <a:r>
              <a:rPr lang="en-US" dirty="0"/>
              <a:t> as follows:</a:t>
            </a:r>
          </a:p>
          <a:p>
            <a:pPr lvl="2"/>
            <a:r>
              <a:rPr lang="en-US" dirty="0"/>
              <a:t>Start with </a:t>
            </a:r>
            <a:r>
              <a:rPr lang="en-US" b="1" i="1" dirty="0"/>
              <a:t>T'</a:t>
            </a:r>
          </a:p>
          <a:p>
            <a:pPr lvl="2"/>
            <a:r>
              <a:rPr lang="en-US" dirty="0"/>
              <a:t>Take the leaf labeled </a:t>
            </a:r>
            <a:r>
              <a:rPr lang="en-US" b="1" i="1" dirty="0"/>
              <a:t>w</a:t>
            </a:r>
            <a:r>
              <a:rPr lang="en-US" dirty="0"/>
              <a:t> and add two children below it labeled </a:t>
            </a:r>
            <a:r>
              <a:rPr lang="en-US" b="1" i="1" dirty="0"/>
              <a:t>y</a:t>
            </a:r>
            <a:r>
              <a:rPr lang="en-US" dirty="0"/>
              <a:t> and </a:t>
            </a:r>
            <a:r>
              <a:rPr lang="en-US" b="1" i="1" dirty="0"/>
              <a:t>z</a:t>
            </a:r>
          </a:p>
        </p:txBody>
      </p:sp>
    </p:spTree>
    <p:extLst>
      <p:ext uri="{BB962C8B-B14F-4D97-AF65-F5344CB8AC3E}">
        <p14:creationId xmlns:p14="http://schemas.microsoft.com/office/powerpoint/2010/main" val="51360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Huffman Codes</a:t>
            </a:r>
          </a:p>
        </p:txBody>
      </p:sp>
      <p:sp>
        <p:nvSpPr>
          <p:cNvPr id="3" name="Content Placeholder 2"/>
          <p:cNvSpPr>
            <a:spLocks noGrp="1"/>
          </p:cNvSpPr>
          <p:nvPr>
            <p:ph idx="1"/>
          </p:nvPr>
        </p:nvSpPr>
        <p:spPr/>
        <p:txBody>
          <a:bodyPr>
            <a:normAutofit lnSpcReduction="10000"/>
          </a:bodyPr>
          <a:lstStyle/>
          <a:p>
            <a:r>
              <a:rPr lang="en-US" dirty="0"/>
              <a:t>Make a Huffman encoding for the following alphabet, given the frequencies of each letter:</a:t>
            </a:r>
          </a:p>
          <a:p>
            <a:pPr lvl="1"/>
            <a:r>
              <a:rPr lang="pt-BR" b="1" i="1" dirty="0"/>
              <a:t>a</a:t>
            </a:r>
            <a:r>
              <a:rPr lang="pt-BR"/>
              <a:t>	0.10</a:t>
            </a:r>
            <a:endParaRPr lang="pt-BR" dirty="0"/>
          </a:p>
          <a:p>
            <a:pPr lvl="1"/>
            <a:r>
              <a:rPr lang="pt-BR" b="1" i="1" dirty="0"/>
              <a:t>b</a:t>
            </a:r>
            <a:r>
              <a:rPr lang="pt-BR" dirty="0"/>
              <a:t>		0.18</a:t>
            </a:r>
          </a:p>
          <a:p>
            <a:pPr lvl="1"/>
            <a:r>
              <a:rPr lang="pt-BR" b="1" i="1" dirty="0"/>
              <a:t>c</a:t>
            </a:r>
            <a:r>
              <a:rPr lang="pt-BR" dirty="0"/>
              <a:t>		0.23</a:t>
            </a:r>
          </a:p>
          <a:p>
            <a:pPr lvl="1"/>
            <a:r>
              <a:rPr lang="pt-BR" b="1" i="1" dirty="0"/>
              <a:t>d</a:t>
            </a:r>
            <a:r>
              <a:rPr lang="pt-BR" dirty="0"/>
              <a:t>	0.16</a:t>
            </a:r>
          </a:p>
          <a:p>
            <a:pPr lvl="1"/>
            <a:r>
              <a:rPr lang="pt-BR" b="1" i="1" dirty="0"/>
              <a:t>e</a:t>
            </a:r>
            <a:r>
              <a:rPr lang="pt-BR" dirty="0"/>
              <a:t>		0.05</a:t>
            </a:r>
          </a:p>
          <a:p>
            <a:pPr lvl="1"/>
            <a:r>
              <a:rPr lang="pt-BR" b="1" i="1" dirty="0"/>
              <a:t>f</a:t>
            </a:r>
            <a:r>
              <a:rPr lang="pt-BR" dirty="0"/>
              <a:t>		0.02</a:t>
            </a:r>
          </a:p>
          <a:p>
            <a:pPr lvl="1"/>
            <a:r>
              <a:rPr lang="pt-BR" b="1" i="1" dirty="0"/>
              <a:t>g</a:t>
            </a:r>
            <a:r>
              <a:rPr lang="pt-BR" dirty="0"/>
              <a:t>	0.26</a:t>
            </a:r>
          </a:p>
          <a:p>
            <a:endParaRPr lang="en-US" dirty="0"/>
          </a:p>
        </p:txBody>
      </p:sp>
    </p:spTree>
    <p:extLst>
      <p:ext uri="{BB962C8B-B14F-4D97-AF65-F5344CB8AC3E}">
        <p14:creationId xmlns:p14="http://schemas.microsoft.com/office/powerpoint/2010/main" val="200729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time…</a:t>
            </a:r>
            <a:endParaRPr lang="en-US" dirty="0"/>
          </a:p>
        </p:txBody>
      </p:sp>
      <p:sp>
        <p:nvSpPr>
          <p:cNvPr id="3" name="Content Placeholder 2"/>
          <p:cNvSpPr>
            <a:spLocks noGrp="1"/>
          </p:cNvSpPr>
          <p:nvPr>
            <p:ph idx="1"/>
          </p:nvPr>
        </p:nvSpPr>
        <p:spPr/>
        <p:txBody>
          <a:bodyPr/>
          <a:lstStyle/>
          <a:p>
            <a:r>
              <a:rPr lang="en-US" dirty="0"/>
              <a:t>Review second third of the course</a:t>
            </a:r>
          </a:p>
          <a:p>
            <a:pPr lvl="1"/>
            <a:r>
              <a:rPr lang="en-US" dirty="0"/>
              <a:t>Divide and conquer</a:t>
            </a:r>
          </a:p>
          <a:p>
            <a:pPr lvl="1"/>
            <a:r>
              <a:rPr lang="en-US" dirty="0"/>
              <a:t>Master theorem</a:t>
            </a:r>
          </a:p>
          <a:p>
            <a:pPr lvl="1"/>
            <a:r>
              <a:rPr lang="en-US" dirty="0"/>
              <a:t>Dynamic programming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Logical warmup</a:t>
            </a:r>
            <a:endParaRPr lang="en-US" dirty="0"/>
          </a:p>
        </p:txBody>
      </p:sp>
      <p:sp>
        <p:nvSpPr>
          <p:cNvPr id="5" name="Content Placeholder 4"/>
          <p:cNvSpPr>
            <a:spLocks noGrp="1"/>
          </p:cNvSpPr>
          <p:nvPr>
            <p:ph sz="half" idx="1"/>
          </p:nvPr>
        </p:nvSpPr>
        <p:spPr>
          <a:xfrm>
            <a:off x="609600" y="1773936"/>
            <a:ext cx="6477000" cy="4623816"/>
          </a:xfrm>
        </p:spPr>
        <p:txBody>
          <a:bodyPr/>
          <a:lstStyle/>
          <a:p>
            <a:r>
              <a:rPr lang="en-US" dirty="0"/>
              <a:t>Consider the following shape to the right:</a:t>
            </a:r>
          </a:p>
          <a:p>
            <a:r>
              <a:rPr lang="en-US" dirty="0"/>
              <a:t>Now, consider the next shape, made up of pieces of exactly the same size:</a:t>
            </a:r>
          </a:p>
          <a:p>
            <a:r>
              <a:rPr lang="en-US" dirty="0"/>
              <a:t>We have created space out of nowhere!</a:t>
            </a:r>
          </a:p>
          <a:p>
            <a:r>
              <a:rPr lang="en-US" dirty="0"/>
              <a:t>How is this possible?</a:t>
            </a:r>
          </a:p>
          <a:p>
            <a:endParaRPr lang="en-US" dirty="0"/>
          </a:p>
        </p:txBody>
      </p:sp>
      <p:pic>
        <p:nvPicPr>
          <p:cNvPr id="30721" name="Picture 1"/>
          <p:cNvPicPr>
            <a:picLocks noChangeAspect="1" noChangeArrowheads="1"/>
          </p:cNvPicPr>
          <p:nvPr/>
        </p:nvPicPr>
        <p:blipFill>
          <a:blip r:embed="rId2" cstate="screen"/>
          <a:srcRect/>
          <a:stretch>
            <a:fillRect/>
          </a:stretch>
        </p:blipFill>
        <p:spPr bwMode="auto">
          <a:xfrm>
            <a:off x="7391400" y="1874614"/>
            <a:ext cx="4114800" cy="1935386"/>
          </a:xfrm>
          <a:prstGeom prst="rect">
            <a:avLst/>
          </a:prstGeom>
          <a:noFill/>
          <a:ln w="28575">
            <a:solidFill>
              <a:schemeClr val="tx1"/>
            </a:solidFill>
            <a:miter lim="800000"/>
            <a:headEnd/>
            <a:tailEnd/>
          </a:ln>
          <a:effectLst/>
        </p:spPr>
      </p:pic>
      <p:pic>
        <p:nvPicPr>
          <p:cNvPr id="30722" name="Picture 2"/>
          <p:cNvPicPr>
            <a:picLocks noChangeAspect="1" noChangeArrowheads="1"/>
          </p:cNvPicPr>
          <p:nvPr/>
        </p:nvPicPr>
        <p:blipFill>
          <a:blip r:embed="rId3" cstate="screen"/>
          <a:srcRect/>
          <a:stretch>
            <a:fillRect/>
          </a:stretch>
        </p:blipFill>
        <p:spPr bwMode="auto">
          <a:xfrm>
            <a:off x="7401301" y="4267200"/>
            <a:ext cx="4095001" cy="1917700"/>
          </a:xfrm>
          <a:prstGeom prst="rect">
            <a:avLst/>
          </a:prstGeom>
          <a:noFill/>
          <a:ln w="28575">
            <a:solidFill>
              <a:schemeClr val="tx1"/>
            </a:solidFill>
            <a:miter lim="800000"/>
            <a:headEnd/>
            <a:tailEnd/>
          </a:ln>
          <a:effectLst/>
        </p:spPr>
      </p:pic>
    </p:spTree>
    <p:extLst>
      <p:ext uri="{BB962C8B-B14F-4D97-AF65-F5344CB8AC3E}">
        <p14:creationId xmlns:p14="http://schemas.microsoft.com/office/powerpoint/2010/main" val="2944387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21"/>
                                        </p:tgtEl>
                                        <p:attrNameLst>
                                          <p:attrName>style.visibility</p:attrName>
                                        </p:attrNameLst>
                                      </p:cBhvr>
                                      <p:to>
                                        <p:strVal val="visible"/>
                                      </p:to>
                                    </p:set>
                                    <p:animEffect transition="in" filter="fade">
                                      <p:cBhvr>
                                        <p:cTn id="12" dur="500"/>
                                        <p:tgtEl>
                                          <p:spTgt spid="307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22"/>
                                        </p:tgtEl>
                                        <p:attrNameLst>
                                          <p:attrName>style.visibility</p:attrName>
                                        </p:attrNameLst>
                                      </p:cBhvr>
                                      <p:to>
                                        <p:strVal val="visible"/>
                                      </p:to>
                                    </p:set>
                                    <p:animEffect transition="in" filter="fade">
                                      <p:cBhvr>
                                        <p:cTn id="22" dur="500"/>
                                        <p:tgtEl>
                                          <p:spTgt spid="307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fade">
                                      <p:cBhvr>
                                        <p:cTn id="3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lnSpcReduction="10000"/>
          </a:bodyPr>
          <a:lstStyle/>
          <a:p>
            <a:r>
              <a:rPr lang="en-US" dirty="0"/>
              <a:t>Work on Assignment 7</a:t>
            </a:r>
          </a:p>
          <a:p>
            <a:pPr lvl="1"/>
            <a:r>
              <a:rPr lang="en-US" b="1" dirty="0"/>
              <a:t>Due Friday by midnight</a:t>
            </a:r>
            <a:endParaRPr lang="en-US" dirty="0"/>
          </a:p>
          <a:p>
            <a:r>
              <a:rPr lang="en-US" dirty="0"/>
              <a:t>Review chapters 5 and 6</a:t>
            </a:r>
          </a:p>
          <a:p>
            <a:r>
              <a:rPr lang="en-US" dirty="0"/>
              <a:t>Final exam:</a:t>
            </a:r>
          </a:p>
          <a:p>
            <a:pPr lvl="1"/>
            <a:r>
              <a:rPr lang="en-US" dirty="0"/>
              <a:t>Wednesday, April 24, 2024</a:t>
            </a:r>
          </a:p>
          <a:p>
            <a:pPr lvl="1"/>
            <a:r>
              <a:rPr lang="en-US" dirty="0"/>
              <a:t>8:00 – 10:00 a.m.</a:t>
            </a:r>
          </a:p>
          <a:p>
            <a:r>
              <a:rPr lang="en-US" b="1" dirty="0"/>
              <a:t>Department celebration today!</a:t>
            </a:r>
          </a:p>
          <a:p>
            <a:pPr lvl="1"/>
            <a:r>
              <a:rPr lang="en-US" dirty="0"/>
              <a:t>11:30 a.m. – 1:30 p.m. on the Point patio</a:t>
            </a:r>
          </a:p>
          <a:p>
            <a:pPr lvl="1"/>
            <a:r>
              <a:rPr lang="en-US"/>
              <a:t>Free food!</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Review</a:t>
            </a:r>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35461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6C1C-CE18-41A6-A7EA-62B243F6C2D5}"/>
              </a:ext>
            </a:extLst>
          </p:cNvPr>
          <p:cNvSpPr>
            <a:spLocks noGrp="1"/>
          </p:cNvSpPr>
          <p:nvPr>
            <p:ph type="title"/>
          </p:nvPr>
        </p:nvSpPr>
        <p:spPr/>
        <p:txBody>
          <a:bodyPr/>
          <a:lstStyle/>
          <a:p>
            <a:r>
              <a:rPr lang="en-US" dirty="0"/>
              <a:t>Final exam</a:t>
            </a:r>
          </a:p>
        </p:txBody>
      </p:sp>
      <p:sp>
        <p:nvSpPr>
          <p:cNvPr id="3" name="Content Placeholder 2">
            <a:extLst>
              <a:ext uri="{FF2B5EF4-FFF2-40B4-BE49-F238E27FC236}">
                <a16:creationId xmlns:a16="http://schemas.microsoft.com/office/drawing/2014/main" id="{428EEB69-5C2B-4D78-BC86-3553FEDCED15}"/>
              </a:ext>
            </a:extLst>
          </p:cNvPr>
          <p:cNvSpPr>
            <a:spLocks noGrp="1"/>
          </p:cNvSpPr>
          <p:nvPr>
            <p:ph idx="1"/>
          </p:nvPr>
        </p:nvSpPr>
        <p:spPr/>
        <p:txBody>
          <a:bodyPr/>
          <a:lstStyle/>
          <a:p>
            <a:r>
              <a:rPr lang="en-US" dirty="0"/>
              <a:t>Final exam:</a:t>
            </a:r>
          </a:p>
          <a:p>
            <a:pPr lvl="1"/>
            <a:r>
              <a:rPr lang="en-US" dirty="0"/>
              <a:t>Wednesday, April 24, 2024</a:t>
            </a:r>
          </a:p>
          <a:p>
            <a:pPr lvl="1"/>
            <a:r>
              <a:rPr lang="en-US" dirty="0"/>
              <a:t>8:00 – 10:00 a.m.</a:t>
            </a:r>
          </a:p>
          <a:p>
            <a:r>
              <a:rPr lang="en-US" dirty="0"/>
              <a:t>It will mostly be short answer</a:t>
            </a:r>
          </a:p>
          <a:p>
            <a:r>
              <a:rPr lang="en-US" dirty="0"/>
              <a:t>There will be diagrams</a:t>
            </a:r>
          </a:p>
          <a:p>
            <a:r>
              <a:rPr lang="en-US" dirty="0"/>
              <a:t>There might be a matching problem</a:t>
            </a:r>
          </a:p>
          <a:p>
            <a:r>
              <a:rPr lang="en-US" dirty="0"/>
              <a:t>There will likely be a (simple) proof</a:t>
            </a:r>
          </a:p>
          <a:p>
            <a:r>
              <a:rPr lang="en-US" dirty="0"/>
              <a:t>It will be 50% longer than previous exams, but you will have 100% more time</a:t>
            </a:r>
          </a:p>
        </p:txBody>
      </p:sp>
    </p:spTree>
    <p:extLst>
      <p:ext uri="{BB962C8B-B14F-4D97-AF65-F5344CB8AC3E}">
        <p14:creationId xmlns:p14="http://schemas.microsoft.com/office/powerpoint/2010/main" val="30663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Big Oh</a:t>
            </a:r>
          </a:p>
        </p:txBody>
      </p:sp>
      <mc:AlternateContent xmlns:mc="http://schemas.openxmlformats.org/markup-compatibility/2006" xmlns:a14="http://schemas.microsoft.com/office/drawing/2010/main">
        <mc:Choice Requires="a14">
          <p:sp>
            <p:nvSpPr>
              <p:cNvPr id="5" name="Content Placeholder 4"/>
              <p:cNvSpPr>
                <a:spLocks noGrp="1"/>
              </p:cNvSpPr>
              <p:nvPr>
                <p:ph idx="1"/>
              </p:nvPr>
            </p:nvSpPr>
            <p:spPr/>
            <p:txBody>
              <a:bodyPr numCol="4">
                <a:normAutofit/>
              </a:bodyPr>
              <a:lstStyle/>
              <a:p>
                <a:r>
                  <a:rPr lang="en-US" dirty="0"/>
                  <a:t>Order the following functions by rate of growth:</a:t>
                </a:r>
              </a:p>
              <a:p>
                <a:endParaRPr lang="en-US" dirty="0"/>
              </a:p>
              <a:p>
                <a:endParaRPr lang="en-US" dirty="0"/>
              </a:p>
              <a:p>
                <a:pPr lvl="1"/>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2</m:t>
                            </m:r>
                          </m:e>
                        </m:rad>
                        <m:r>
                          <a:rPr lang="en-US" b="0" i="1" smtClean="0">
                            <a:latin typeface="Cambria Math" panose="02040503050406030204" pitchFamily="18" charset="0"/>
                          </a:rPr>
                          <m:t>)</m:t>
                        </m:r>
                      </m:e>
                      <m:sup>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𝑛</m:t>
                            </m:r>
                          </m:e>
                        </m:func>
                      </m:sup>
                    </m:sSup>
                  </m:oMath>
                </a14:m>
                <a:endParaRPr lang="en-US" dirty="0"/>
              </a:p>
              <a:p>
                <a:pPr lvl="1"/>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𝑛</m:t>
                        </m:r>
                      </m:e>
                      <m:sup>
                        <m:r>
                          <a:rPr lang="en-US" b="0" i="1" smtClean="0">
                            <a:latin typeface="Cambria Math" panose="02040503050406030204" pitchFamily="18" charset="0"/>
                          </a:rPr>
                          <m:t>2</m:t>
                        </m:r>
                      </m:sup>
                    </m:sSup>
                  </m:oMath>
                </a14:m>
                <a:endParaRPr lang="en-US" dirty="0"/>
              </a:p>
              <a:p>
                <a:pPr lvl="1"/>
                <a14:m>
                  <m:oMath xmlns:m="http://schemas.openxmlformats.org/officeDocument/2006/math">
                    <m:r>
                      <a:rPr lang="en-US" b="0" i="1" smtClean="0">
                        <a:latin typeface="Cambria Math" panose="02040503050406030204" pitchFamily="18" charset="0"/>
                      </a:rPr>
                      <m:t>𝑛</m:t>
                    </m:r>
                    <m:r>
                      <a:rPr lang="en-US" b="0" i="1" smtClean="0">
                        <a:latin typeface="Cambria Math" panose="02040503050406030204" pitchFamily="18" charset="0"/>
                      </a:rPr>
                      <m:t>!</m:t>
                    </m:r>
                  </m:oMath>
                </a14:m>
                <a:endParaRPr lang="en-US" b="0" dirty="0"/>
              </a:p>
              <a:p>
                <a:pPr lvl="1"/>
                <a14:m>
                  <m:oMath xmlns:m="http://schemas.openxmlformats.org/officeDocument/2006/math">
                    <m:d>
                      <m:dPr>
                        <m:ctrlPr>
                          <a:rPr lang="en-US" b="0" i="1" smtClean="0">
                            <a:latin typeface="Cambria Math" panose="02040503050406030204" pitchFamily="18" charset="0"/>
                          </a:rPr>
                        </m:ctrlPr>
                      </m:dPr>
                      <m:e>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𝑛</m:t>
                            </m:r>
                          </m:e>
                        </m:func>
                      </m:e>
                    </m:d>
                    <m:r>
                      <a:rPr lang="en-US" b="0" i="1" smtClean="0">
                        <a:latin typeface="Cambria Math" panose="02040503050406030204" pitchFamily="18" charset="0"/>
                      </a:rPr>
                      <m:t>!</m:t>
                    </m:r>
                  </m:oMath>
                </a14:m>
                <a:endParaRPr lang="en-US" dirty="0"/>
              </a:p>
              <a:p>
                <a:pPr lvl="1"/>
                <a14:m>
                  <m:oMath xmlns:m="http://schemas.openxmlformats.org/officeDocument/2006/math">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3</m:t>
                                </m:r>
                              </m:num>
                              <m:den>
                                <m:r>
                                  <a:rPr lang="en-US" i="1">
                                    <a:latin typeface="Cambria Math" panose="02040503050406030204" pitchFamily="18" charset="0"/>
                                  </a:rPr>
                                  <m:t>2</m:t>
                                </m:r>
                              </m:den>
                            </m:f>
                          </m:e>
                        </m:d>
                      </m:e>
                      <m:sup>
                        <m:r>
                          <a:rPr lang="en-US" b="0" i="1" smtClean="0">
                            <a:latin typeface="Cambria Math" panose="02040503050406030204" pitchFamily="18" charset="0"/>
                          </a:rPr>
                          <m:t>𝑛</m:t>
                        </m:r>
                      </m:sup>
                    </m:sSup>
                  </m:oMath>
                </a14:m>
                <a:endParaRPr lang="en-US" dirty="0"/>
              </a:p>
              <a:p>
                <a:pPr lvl="1"/>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b="0" i="1" smtClean="0">
                            <a:latin typeface="Cambria Math" panose="02040503050406030204" pitchFamily="18" charset="0"/>
                          </a:rPr>
                          <m:t>3</m:t>
                        </m:r>
                      </m:sup>
                    </m:sSup>
                  </m:oMath>
                </a14:m>
                <a:endParaRPr lang="en-US" dirty="0"/>
              </a:p>
              <a:p>
                <a:pPr lvl="1"/>
                <a14:m>
                  <m:oMath xmlns:m="http://schemas.openxmlformats.org/officeDocument/2006/math">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𝑛</m:t>
                                </m:r>
                              </m:e>
                            </m:func>
                          </m:e>
                        </m:d>
                      </m:e>
                      <m:sup>
                        <m:r>
                          <a:rPr lang="en-US" b="0" i="1" smtClean="0">
                            <a:latin typeface="Cambria Math" panose="02040503050406030204" pitchFamily="18" charset="0"/>
                          </a:rPr>
                          <m:t>2</m:t>
                        </m:r>
                      </m:sup>
                    </m:sSup>
                  </m:oMath>
                </a14:m>
                <a:endParaRPr lang="en-US" dirty="0"/>
              </a:p>
              <a:p>
                <a:pPr lvl="1"/>
                <a14:m>
                  <m:oMath xmlns:m="http://schemas.openxmlformats.org/officeDocument/2006/math">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m:t>
                        </m:r>
                      </m:e>
                    </m:func>
                  </m:oMath>
                </a14:m>
                <a:endParaRPr lang="en-US" dirty="0"/>
              </a:p>
              <a:p>
                <a:pPr lvl="1"/>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𝑛</m:t>
                            </m:r>
                          </m:sup>
                        </m:sSup>
                      </m:sup>
                    </m:sSup>
                  </m:oMath>
                </a14:m>
                <a:endParaRPr lang="en-US" dirty="0"/>
              </a:p>
              <a:p>
                <a:pPr lvl="1"/>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𝑛</m:t>
                        </m:r>
                      </m:e>
                      <m:sup>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𝑛</m:t>
                                </m:r>
                              </m:e>
                            </m:func>
                          </m:den>
                        </m:f>
                      </m:sup>
                    </m:sSup>
                  </m:oMath>
                </a14:m>
                <a:endParaRPr lang="en-US" dirty="0"/>
              </a:p>
              <a:p>
                <a:pPr lvl="1"/>
                <a14:m>
                  <m:oMath xmlns:m="http://schemas.openxmlformats.org/officeDocument/2006/math">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𝑛</m:t>
                            </m:r>
                          </m:e>
                        </m:func>
                        <m:r>
                          <a:rPr lang="en-US" b="0" i="1" smtClean="0">
                            <a:latin typeface="Cambria Math" panose="02040503050406030204" pitchFamily="18" charset="0"/>
                          </a:rPr>
                          <m:t>)</m:t>
                        </m:r>
                      </m:e>
                    </m:func>
                  </m:oMath>
                </a14:m>
                <a:endParaRPr lang="en-US" dirty="0"/>
              </a:p>
              <a:p>
                <a:pPr lvl="1"/>
                <a14:m>
                  <m:oMath xmlns:m="http://schemas.openxmlformats.org/officeDocument/2006/math">
                    <m:r>
                      <a:rPr lang="en-US" b="0" i="1" smtClean="0">
                        <a:latin typeface="Cambria Math" panose="02040503050406030204" pitchFamily="18" charset="0"/>
                      </a:rPr>
                      <m:t>𝑛</m:t>
                    </m:r>
                    <m:sSup>
                      <m:sSupPr>
                        <m:ctrlPr>
                          <a:rPr lang="en-US" b="0" i="1" smtClean="0">
                            <a:latin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2</m:t>
                        </m:r>
                      </m:e>
                      <m:sup>
                        <m:r>
                          <a:rPr lang="en-US" b="0" i="1" smtClean="0">
                            <a:latin typeface="Cambria Math" panose="02040503050406030204" pitchFamily="18" charset="0"/>
                          </a:rPr>
                          <m:t>𝑛</m:t>
                        </m:r>
                      </m:sup>
                    </m:sSup>
                  </m:oMath>
                </a14:m>
                <a:endParaRPr lang="en-US" dirty="0"/>
              </a:p>
              <a:p>
                <a:pPr lvl="1"/>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𝑛</m:t>
                        </m:r>
                      </m:e>
                      <m:sup>
                        <m:func>
                          <m:funcPr>
                            <m:ctrlPr>
                              <a:rPr lang="en-US" i="1">
                                <a:latin typeface="Cambria Math" panose="02040503050406030204" pitchFamily="18" charset="0"/>
                              </a:rPr>
                            </m:ctrlPr>
                          </m:funcPr>
                          <m:fName>
                            <m:r>
                              <m:rPr>
                                <m:sty m:val="p"/>
                              </m:rPr>
                              <a:rPr lang="en-US">
                                <a:latin typeface="Cambria Math" panose="02040503050406030204" pitchFamily="18" charset="0"/>
                              </a:rPr>
                              <m:t>log</m:t>
                            </m:r>
                          </m:fName>
                          <m:e>
                            <m:r>
                              <a:rPr lang="en-US" i="1">
                                <a:latin typeface="Cambria Math" panose="02040503050406030204" pitchFamily="18" charset="0"/>
                              </a:rPr>
                              <m:t>(</m:t>
                            </m:r>
                            <m:func>
                              <m:funcPr>
                                <m:ctrlPr>
                                  <a:rPr lang="en-US" i="1">
                                    <a:latin typeface="Cambria Math" panose="02040503050406030204" pitchFamily="18" charset="0"/>
                                  </a:rPr>
                                </m:ctrlPr>
                              </m:funcPr>
                              <m:fName>
                                <m:r>
                                  <m:rPr>
                                    <m:sty m:val="p"/>
                                  </m:rPr>
                                  <a:rPr lang="en-US">
                                    <a:latin typeface="Cambria Math" panose="02040503050406030204" pitchFamily="18" charset="0"/>
                                  </a:rPr>
                                  <m:t>log</m:t>
                                </m:r>
                              </m:fName>
                              <m:e>
                                <m:r>
                                  <a:rPr lang="en-US" i="1">
                                    <a:latin typeface="Cambria Math" panose="02040503050406030204" pitchFamily="18" charset="0"/>
                                  </a:rPr>
                                  <m:t>𝑛</m:t>
                                </m:r>
                              </m:e>
                            </m:func>
                            <m:r>
                              <a:rPr lang="en-US" i="1">
                                <a:latin typeface="Cambria Math" panose="02040503050406030204" pitchFamily="18" charset="0"/>
                              </a:rPr>
                              <m:t>)</m:t>
                            </m:r>
                          </m:e>
                        </m:func>
                      </m:sup>
                    </m:sSup>
                  </m:oMath>
                </a14:m>
                <a:endParaRPr lang="en-US" dirty="0"/>
              </a:p>
              <a:p>
                <a:pPr lvl="1"/>
                <a14:m>
                  <m:oMath xmlns:m="http://schemas.openxmlformats.org/officeDocument/2006/math">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𝑛</m:t>
                        </m:r>
                      </m:e>
                    </m:func>
                  </m:oMath>
                </a14:m>
                <a:endParaRPr lang="en-US" dirty="0"/>
              </a:p>
              <a:p>
                <a:pPr lvl="1"/>
                <a14:m>
                  <m:oMath xmlns:m="http://schemas.openxmlformats.org/officeDocument/2006/math">
                    <m:r>
                      <a:rPr lang="en-US" b="0" i="1" smtClean="0">
                        <a:latin typeface="Cambria Math" panose="02040503050406030204" pitchFamily="18" charset="0"/>
                      </a:rPr>
                      <m:t>1</m:t>
                    </m:r>
                  </m:oMath>
                </a14:m>
                <a:endParaRPr lang="en-US" b="0" dirty="0"/>
              </a:p>
              <a:p>
                <a:pPr lvl="1"/>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𝑛</m:t>
                            </m:r>
                          </m:e>
                        </m:func>
                      </m:sup>
                    </m:sSup>
                  </m:oMath>
                </a14:m>
                <a:endParaRPr lang="en-US" dirty="0"/>
              </a:p>
              <a:p>
                <a:pPr lvl="1"/>
                <a14:m>
                  <m:oMath xmlns:m="http://schemas.openxmlformats.org/officeDocument/2006/math">
                    <m:sSup>
                      <m:sSupPr>
                        <m:ctrlPr>
                          <a:rPr lang="en-US" i="1" smtClean="0">
                            <a:latin typeface="Cambria Math" panose="02040503050406030204" pitchFamily="18" charset="0"/>
                          </a:rPr>
                        </m:ctrlPr>
                      </m:sSupPr>
                      <m:e>
                        <m:func>
                          <m:funcPr>
                            <m:ctrlPr>
                              <a:rPr lang="en-US" i="1" smtClean="0">
                                <a:latin typeface="Cambria Math" panose="02040503050406030204" pitchFamily="18" charset="0"/>
                              </a:rPr>
                            </m:ctrlPr>
                          </m:funcPr>
                          <m:fName>
                            <m:r>
                              <a:rPr lang="en-US" b="0" i="0" smtClean="0">
                                <a:latin typeface="Cambria Math" panose="02040503050406030204" pitchFamily="18" charset="0"/>
                              </a:rPr>
                              <m:t>(</m:t>
                            </m:r>
                            <m:r>
                              <m:rPr>
                                <m:sty m:val="p"/>
                              </m:rPr>
                              <a:rPr lang="en-US" i="0" smtClean="0">
                                <a:latin typeface="Cambria Math" panose="02040503050406030204" pitchFamily="18" charset="0"/>
                              </a:rPr>
                              <m:t>log</m:t>
                            </m:r>
                          </m:fName>
                          <m:e>
                            <m:r>
                              <a:rPr lang="en-US" b="0" i="1" smtClean="0">
                                <a:latin typeface="Cambria Math" panose="02040503050406030204" pitchFamily="18" charset="0"/>
                              </a:rPr>
                              <m:t>𝑛</m:t>
                            </m:r>
                            <m:r>
                              <a:rPr lang="en-US" b="0" i="1" smtClean="0">
                                <a:latin typeface="Cambria Math" panose="02040503050406030204" pitchFamily="18" charset="0"/>
                              </a:rPr>
                              <m:t>)</m:t>
                            </m:r>
                          </m:e>
                        </m:func>
                      </m:e>
                      <m:sup>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𝑛</m:t>
                            </m:r>
                          </m:e>
                        </m:func>
                      </m:sup>
                    </m:sSup>
                  </m:oMath>
                </a14:m>
                <a:endParaRPr lang="en-US" dirty="0"/>
              </a:p>
              <a:p>
                <a:pPr lvl="1"/>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4</m:t>
                        </m:r>
                      </m:e>
                      <m:sup>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𝑛</m:t>
                            </m:r>
                          </m:e>
                        </m:func>
                      </m:sup>
                    </m:sSup>
                  </m:oMath>
                </a14:m>
                <a:endParaRPr lang="en-US" dirty="0"/>
              </a:p>
              <a:p>
                <a:pPr lvl="1"/>
                <a14:m>
                  <m:oMath xmlns:m="http://schemas.openxmlformats.org/officeDocument/2006/math">
                    <m:d>
                      <m:dPr>
                        <m:ctrlPr>
                          <a:rPr lang="en-US" b="0" i="1" smtClean="0">
                            <a:latin typeface="Cambria Math" panose="02040503050406030204" pitchFamily="18" charset="0"/>
                          </a:rPr>
                        </m:ctrlPr>
                      </m:dPr>
                      <m:e>
                        <m:r>
                          <a:rPr lang="en-US" b="0" i="1" smtClean="0">
                            <a:latin typeface="Cambria Math" panose="02040503050406030204" pitchFamily="18" charset="0"/>
                          </a:rPr>
                          <m:t>𝑛</m:t>
                        </m:r>
                        <m:r>
                          <a:rPr lang="en-US" b="0" i="1" smtClean="0">
                            <a:latin typeface="Cambria Math" panose="02040503050406030204" pitchFamily="18" charset="0"/>
                          </a:rPr>
                          <m:t>+1</m:t>
                        </m:r>
                      </m:e>
                    </m:d>
                    <m:r>
                      <a:rPr lang="en-US" b="0" i="1" smtClean="0">
                        <a:latin typeface="Cambria Math" panose="02040503050406030204" pitchFamily="18" charset="0"/>
                      </a:rPr>
                      <m:t>!</m:t>
                    </m:r>
                  </m:oMath>
                </a14:m>
                <a:endParaRPr lang="en-US" dirty="0"/>
              </a:p>
              <a:p>
                <a:pPr lvl="1"/>
                <a14:m>
                  <m:oMath xmlns:m="http://schemas.openxmlformats.org/officeDocument/2006/math">
                    <m:rad>
                      <m:radPr>
                        <m:degHide m:val="on"/>
                        <m:ctrlPr>
                          <a:rPr lang="en-US" i="1" smtClean="0">
                            <a:latin typeface="Cambria Math" panose="02040503050406030204" pitchFamily="18" charset="0"/>
                          </a:rPr>
                        </m:ctrlPr>
                      </m:radPr>
                      <m:deg/>
                      <m:e>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𝑛</m:t>
                            </m:r>
                          </m:e>
                        </m:func>
                      </m:e>
                    </m:rad>
                  </m:oMath>
                </a14:m>
                <a:endParaRPr lang="en-US" dirty="0"/>
              </a:p>
              <a:p>
                <a:pPr lvl="1"/>
                <a14:m>
                  <m:oMath xmlns:m="http://schemas.openxmlformats.org/officeDocument/2006/math">
                    <m:r>
                      <a:rPr lang="en-US" b="0" i="1" smtClean="0">
                        <a:latin typeface="Cambria Math" panose="02040503050406030204" pitchFamily="18" charset="0"/>
                      </a:rPr>
                      <m:t>𝑛</m:t>
                    </m:r>
                  </m:oMath>
                </a14:m>
                <a:endParaRPr lang="en-US" dirty="0"/>
              </a:p>
              <a:p>
                <a:pPr lvl="1"/>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𝑛</m:t>
                        </m:r>
                      </m:sup>
                    </m:sSup>
                  </m:oMath>
                </a14:m>
                <a:endParaRPr lang="en-US" dirty="0"/>
              </a:p>
              <a:p>
                <a:pPr lvl="1"/>
                <a14:m>
                  <m:oMath xmlns:m="http://schemas.openxmlformats.org/officeDocument/2006/math">
                    <m:r>
                      <a:rPr lang="en-US" b="0" i="1" smtClean="0">
                        <a:latin typeface="Cambria Math" panose="02040503050406030204" pitchFamily="18" charset="0"/>
                      </a:rPr>
                      <m:t>𝑛</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𝑛</m:t>
                        </m:r>
                      </m:e>
                    </m:func>
                  </m:oMath>
                </a14:m>
                <a:endParaRPr lang="en-US" dirty="0"/>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blipFill rotWithShape="0">
                <a:blip r:embed="rId2"/>
                <a:stretch>
                  <a:fillRect t="-659" r="-3037"/>
                </a:stretch>
              </a:blipFill>
            </p:spPr>
            <p:txBody>
              <a:bodyPr/>
              <a:lstStyle/>
              <a:p>
                <a:r>
                  <a:rPr lang="en-US">
                    <a:noFill/>
                  </a:rPr>
                  <a:t> </a:t>
                </a:r>
              </a:p>
            </p:txBody>
          </p:sp>
        </mc:Fallback>
      </mc:AlternateContent>
    </p:spTree>
    <p:extLst>
      <p:ext uri="{BB962C8B-B14F-4D97-AF65-F5344CB8AC3E}">
        <p14:creationId xmlns:p14="http://schemas.microsoft.com/office/powerpoint/2010/main" val="1079665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Big Oh</a:t>
            </a:r>
          </a:p>
        </p:txBody>
      </p:sp>
      <p:sp>
        <p:nvSpPr>
          <p:cNvPr id="3" name="Content Placeholder 2"/>
          <p:cNvSpPr>
            <a:spLocks noGrp="1"/>
          </p:cNvSpPr>
          <p:nvPr>
            <p:ph idx="1"/>
          </p:nvPr>
        </p:nvSpPr>
        <p:spPr/>
        <p:txBody>
          <a:bodyPr/>
          <a:lstStyle/>
          <a:p>
            <a:r>
              <a:rPr lang="en-US" dirty="0"/>
              <a:t>Determine the running time of various loops</a:t>
            </a:r>
          </a:p>
          <a:p>
            <a:endParaRPr lang="en-US" dirty="0"/>
          </a:p>
          <a:p>
            <a:r>
              <a:rPr lang="en-US" dirty="0"/>
              <a:t>Example:</a:t>
            </a:r>
          </a:p>
          <a:p>
            <a:endParaRPr lang="en-US" dirty="0"/>
          </a:p>
          <a:p>
            <a:pPr marL="411480" lvl="1" indent="0">
              <a:buNone/>
            </a:pPr>
            <a:r>
              <a:rPr lang="en-US" b="1" dirty="0" err="1">
                <a:latin typeface="Courier" pitchFamily="49" charset="0"/>
              </a:rPr>
              <a:t>int</a:t>
            </a:r>
            <a:r>
              <a:rPr lang="en-US" b="1" dirty="0">
                <a:latin typeface="Courier" pitchFamily="49" charset="0"/>
              </a:rPr>
              <a:t> counter = 0;</a:t>
            </a:r>
          </a:p>
          <a:p>
            <a:pPr marL="411480" lvl="1" indent="0">
              <a:buNone/>
            </a:pPr>
            <a:r>
              <a:rPr lang="en-US" b="1" dirty="0">
                <a:latin typeface="Courier" pitchFamily="49" charset="0"/>
              </a:rPr>
              <a:t>for(int </a:t>
            </a:r>
            <a:r>
              <a:rPr lang="en-US" b="1" dirty="0" err="1">
                <a:latin typeface="Courier" pitchFamily="49" charset="0"/>
              </a:rPr>
              <a:t>i</a:t>
            </a:r>
            <a:r>
              <a:rPr lang="en-US" b="1" dirty="0">
                <a:latin typeface="Courier" pitchFamily="49" charset="0"/>
              </a:rPr>
              <a:t> = 0; </a:t>
            </a:r>
            <a:r>
              <a:rPr lang="en-US" b="1" dirty="0" err="1">
                <a:latin typeface="Courier" pitchFamily="49" charset="0"/>
              </a:rPr>
              <a:t>i</a:t>
            </a:r>
            <a:r>
              <a:rPr lang="en-US" b="1" dirty="0">
                <a:latin typeface="Courier" pitchFamily="49" charset="0"/>
              </a:rPr>
              <a:t>*</a:t>
            </a:r>
            <a:r>
              <a:rPr lang="en-US" b="1" dirty="0" err="1">
                <a:latin typeface="Courier" pitchFamily="49" charset="0"/>
              </a:rPr>
              <a:t>i</a:t>
            </a:r>
            <a:r>
              <a:rPr lang="en-US" b="1" dirty="0">
                <a:latin typeface="Courier" pitchFamily="49" charset="0"/>
              </a:rPr>
              <a:t> &lt; n; ++</a:t>
            </a:r>
            <a:r>
              <a:rPr lang="en-US" b="1" dirty="0" err="1">
                <a:latin typeface="Courier" pitchFamily="49" charset="0"/>
              </a:rPr>
              <a:t>i</a:t>
            </a:r>
            <a:r>
              <a:rPr lang="en-US" b="1" dirty="0">
                <a:latin typeface="Courier" pitchFamily="49" charset="0"/>
              </a:rPr>
              <a:t>)</a:t>
            </a:r>
          </a:p>
          <a:p>
            <a:pPr marL="411480" lvl="1" indent="0">
              <a:buNone/>
            </a:pPr>
            <a:r>
              <a:rPr lang="en-US" b="1" dirty="0">
                <a:latin typeface="Courier" pitchFamily="49" charset="0"/>
              </a:rPr>
              <a:t>	for(j = 1; j &lt;= n; j *= 2)</a:t>
            </a:r>
          </a:p>
          <a:p>
            <a:pPr marL="411480" lvl="1" indent="0">
              <a:buNone/>
            </a:pPr>
            <a:r>
              <a:rPr lang="en-US" b="1" dirty="0">
                <a:latin typeface="Courier" pitchFamily="49" charset="0"/>
              </a:rPr>
              <a:t>		counter++;</a:t>
            </a:r>
          </a:p>
        </p:txBody>
      </p:sp>
    </p:spTree>
    <p:extLst>
      <p:ext uri="{BB962C8B-B14F-4D97-AF65-F5344CB8AC3E}">
        <p14:creationId xmlns:p14="http://schemas.microsoft.com/office/powerpoint/2010/main" val="32102523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5539</TotalTime>
  <Words>2229</Words>
  <Application>Microsoft Office PowerPoint</Application>
  <PresentationFormat>Widescreen</PresentationFormat>
  <Paragraphs>341</Paragraphs>
  <Slides>50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50</vt:i4>
      </vt:variant>
    </vt:vector>
  </HeadingPairs>
  <TitlesOfParts>
    <vt:vector size="60" baseType="lpstr">
      <vt:lpstr>Arial</vt:lpstr>
      <vt:lpstr>Calibri</vt:lpstr>
      <vt:lpstr>Cambria Math</vt:lpstr>
      <vt:lpstr>Corbel</vt:lpstr>
      <vt:lpstr>Courier</vt:lpstr>
      <vt:lpstr>Symbol</vt:lpstr>
      <vt:lpstr>Wingdings</vt:lpstr>
      <vt:lpstr>Wingdings 2</vt:lpstr>
      <vt:lpstr>Wingdings 3</vt:lpstr>
      <vt:lpstr>Module</vt:lpstr>
      <vt:lpstr>COMP 4500</vt:lpstr>
      <vt:lpstr>Last time</vt:lpstr>
      <vt:lpstr>Questions?</vt:lpstr>
      <vt:lpstr>Assignment 7</vt:lpstr>
      <vt:lpstr>Logical warmup</vt:lpstr>
      <vt:lpstr>Review</vt:lpstr>
      <vt:lpstr>Final exam</vt:lpstr>
      <vt:lpstr>Big Oh</vt:lpstr>
      <vt:lpstr>Big Oh</vt:lpstr>
      <vt:lpstr>Graphs</vt:lpstr>
      <vt:lpstr>Graph algorithms to know</vt:lpstr>
      <vt:lpstr>Example proof</vt:lpstr>
      <vt:lpstr>Example proof</vt:lpstr>
      <vt:lpstr>Example proof</vt:lpstr>
      <vt:lpstr>Interval Scheduling</vt:lpstr>
      <vt:lpstr>Interval scheduling</vt:lpstr>
      <vt:lpstr>Interval scheduling algorithm</vt:lpstr>
      <vt:lpstr>Interval scheduling example</vt:lpstr>
      <vt:lpstr>Running time</vt:lpstr>
      <vt:lpstr>Shortest Paths</vt:lpstr>
      <vt:lpstr>Shortest path set up</vt:lpstr>
      <vt:lpstr>Designing the algorithm</vt:lpstr>
      <vt:lpstr>Dijkstra's Algorithm</vt:lpstr>
      <vt:lpstr>Dijkstra's Algorithm Example</vt:lpstr>
      <vt:lpstr>Reflections on Dijkstra's algorithm</vt:lpstr>
      <vt:lpstr>Minimum Spanning Trees</vt:lpstr>
      <vt:lpstr>Minimum spanning tree</vt:lpstr>
      <vt:lpstr>MST observations</vt:lpstr>
      <vt:lpstr>Approaches</vt:lpstr>
      <vt:lpstr>MST example</vt:lpstr>
      <vt:lpstr>Clustering</vt:lpstr>
      <vt:lpstr>Clustering</vt:lpstr>
      <vt:lpstr>Notes about distance</vt:lpstr>
      <vt:lpstr>Clustering by maximum spacing</vt:lpstr>
      <vt:lpstr>Algorithm</vt:lpstr>
      <vt:lpstr>MST saves the day</vt:lpstr>
      <vt:lpstr>Huffman Codes</vt:lpstr>
      <vt:lpstr>Prefix codes</vt:lpstr>
      <vt:lpstr>Optimal prefix codes</vt:lpstr>
      <vt:lpstr>Algorithm design</vt:lpstr>
      <vt:lpstr>Prefix code tree example</vt:lpstr>
      <vt:lpstr>Full binary trees</vt:lpstr>
      <vt:lpstr>How can we figure out the tree structure?</vt:lpstr>
      <vt:lpstr>We don't have the structure of T*</vt:lpstr>
      <vt:lpstr>Algorithm description</vt:lpstr>
      <vt:lpstr>Algorithm</vt:lpstr>
      <vt:lpstr>Huffman Codes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690</cp:revision>
  <dcterms:created xsi:type="dcterms:W3CDTF">2009-08-24T20:26:10Z</dcterms:created>
  <dcterms:modified xsi:type="dcterms:W3CDTF">2024-04-15T14:07:36Z</dcterms:modified>
</cp:coreProperties>
</file>